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99" r:id="rId3"/>
    <p:sldId id="284" r:id="rId4"/>
    <p:sldId id="285" r:id="rId5"/>
    <p:sldId id="258" r:id="rId6"/>
    <p:sldId id="312" r:id="rId7"/>
    <p:sldId id="257" r:id="rId8"/>
    <p:sldId id="306" r:id="rId9"/>
    <p:sldId id="307" r:id="rId10"/>
    <p:sldId id="311" r:id="rId11"/>
    <p:sldId id="305" r:id="rId12"/>
    <p:sldId id="308" r:id="rId13"/>
    <p:sldId id="309" r:id="rId14"/>
    <p:sldId id="345" r:id="rId15"/>
    <p:sldId id="310" r:id="rId16"/>
    <p:sldId id="289" r:id="rId17"/>
    <p:sldId id="260" r:id="rId18"/>
    <p:sldId id="268" r:id="rId19"/>
    <p:sldId id="292" r:id="rId20"/>
    <p:sldId id="313" r:id="rId21"/>
    <p:sldId id="314" r:id="rId22"/>
    <p:sldId id="315" r:id="rId23"/>
    <p:sldId id="316" r:id="rId24"/>
    <p:sldId id="261" r:id="rId25"/>
    <p:sldId id="262" r:id="rId26"/>
    <p:sldId id="317" r:id="rId27"/>
    <p:sldId id="318" r:id="rId28"/>
    <p:sldId id="319" r:id="rId29"/>
    <p:sldId id="290" r:id="rId30"/>
    <p:sldId id="294" r:id="rId31"/>
    <p:sldId id="320" r:id="rId32"/>
    <p:sldId id="321" r:id="rId33"/>
    <p:sldId id="322" r:id="rId34"/>
    <p:sldId id="295" r:id="rId35"/>
    <p:sldId id="296" r:id="rId36"/>
    <p:sldId id="323" r:id="rId37"/>
    <p:sldId id="297" r:id="rId38"/>
    <p:sldId id="298" r:id="rId39"/>
    <p:sldId id="328" r:id="rId40"/>
    <p:sldId id="329" r:id="rId41"/>
    <p:sldId id="300" r:id="rId42"/>
    <p:sldId id="301" r:id="rId43"/>
    <p:sldId id="263" r:id="rId44"/>
    <p:sldId id="344" r:id="rId45"/>
    <p:sldId id="273" r:id="rId46"/>
  </p:sldIdLst>
  <p:sldSz cx="9144000" cy="5143500" type="screen16x9"/>
  <p:notesSz cx="7010400" cy="9296400"/>
  <p:embeddedFontLst>
    <p:embeddedFont>
      <p:font typeface="Barlow" panose="020B0604020202020204" charset="0"/>
      <p:regular r:id="rId49"/>
      <p:bold r:id="rId50"/>
      <p:italic r:id="rId51"/>
      <p:boldItalic r:id="rId52"/>
    </p:embeddedFont>
    <p:embeddedFont>
      <p:font typeface="Barlow Medium" panose="020B0604020202020204" charset="0"/>
      <p:regular r:id="rId53"/>
      <p:bold r:id="rId54"/>
      <p:italic r:id="rId55"/>
      <p:bold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Georgia" panose="02040502050405020303" pitchFamily="18" charset="0"/>
      <p:regular r:id="rId61"/>
      <p:bold r:id="rId62"/>
      <p:italic r:id="rId63"/>
      <p:boldItalic r:id="rId64"/>
    </p:embeddedFont>
    <p:embeddedFont>
      <p:font typeface="Poppins" panose="020B0604020202020204" charset="0"/>
      <p:regular r:id="rId65"/>
      <p:bold r:id="rId66"/>
      <p:italic r:id="rId67"/>
      <p:boldItalic r:id="rId68"/>
    </p:embeddedFont>
    <p:embeddedFont>
      <p:font typeface="Segoe UI Emoji" panose="020B0502040204020203" pitchFamily="34" charset="0"/>
      <p:regular r:id="rId69"/>
    </p:embeddedFont>
    <p:embeddedFont>
      <p:font typeface="Segoe UI Semibold" panose="020B0702040204020203" pitchFamily="34" charset="0"/>
      <p:bold r:id="rId70"/>
      <p:boldItalic r:id="rId71"/>
    </p:embeddedFont>
    <p:embeddedFont>
      <p:font typeface="Source Sans Pro" panose="020B0503030403020204" pitchFamily="34" charset="0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92B"/>
    <a:srgbClr val="EFBC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3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74" Type="http://schemas.openxmlformats.org/officeDocument/2006/relationships/font" Target="fonts/font26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font" Target="fonts/font21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72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font" Target="fonts/font22.fntdata"/><Relationship Id="rId75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73" Type="http://schemas.openxmlformats.org/officeDocument/2006/relationships/font" Target="fonts/font25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2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32-4632-86F7-9AC3E88B5F54}"/>
              </c:ext>
            </c:extLst>
          </c:dPt>
          <c:dPt>
            <c:idx val="1"/>
            <c:bubble3D val="0"/>
            <c:spPr>
              <a:solidFill>
                <a:srgbClr val="28292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7-46E0-81E9-66285859B4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32-4632-86F7-9AC3E88B5F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32-4632-86F7-9AC3E88B5F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Terakomodir</c:v>
                </c:pt>
                <c:pt idx="1">
                  <c:v>Belum Terakomodir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77-46E0-81E9-66285859B4E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 lIns="288000"/>
        <a:lstStyle/>
        <a:p>
          <a:r>
            <a:rPr lang="en-US" sz="20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BPMKS</a:t>
          </a: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1</a:t>
          </a:r>
        </a:p>
      </dgm:t>
    </dgm:pt>
    <dgm:pt modelId="{F05611F0-8256-4954-B6CB-ED6B4F2DD397}">
      <dgm:prSet custT="1"/>
      <dgm:spPr/>
      <dgm:t>
        <a:bodyPr lIns="288000"/>
        <a:lstStyle/>
        <a:p>
          <a:r>
            <a:rPr lang="en-US" sz="1800" dirty="0">
              <a:solidFill>
                <a:schemeClr val="tx1"/>
              </a:solidFill>
              <a:latin typeface="Barlow" panose="020B0604020202020204" charset="0"/>
            </a:rPr>
            <a:t>Pembangunan &amp; </a:t>
          </a:r>
          <a:r>
            <a:rPr lang="en-US" sz="1800" dirty="0" err="1">
              <a:solidFill>
                <a:schemeClr val="tx1"/>
              </a:solidFill>
              <a:latin typeface="Barlow" panose="020B0604020202020204" charset="0"/>
            </a:rPr>
            <a:t>Rehabilitasi</a:t>
          </a:r>
          <a:endParaRPr lang="en-US" sz="1800" dirty="0">
            <a:solidFill>
              <a:schemeClr val="tx1"/>
            </a:solidFill>
            <a:latin typeface="Barlow" panose="020B0604020202020204" charset="0"/>
          </a:endParaRPr>
        </a:p>
        <a:p>
          <a:r>
            <a:rPr lang="en-US" sz="1800" dirty="0" err="1">
              <a:solidFill>
                <a:schemeClr val="tx1"/>
              </a:solidFill>
              <a:latin typeface="Barlow" panose="020B0604020202020204" charset="0"/>
            </a:rPr>
            <a:t>Sekolah</a:t>
          </a:r>
          <a:r>
            <a:rPr lang="en-US" sz="18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Barlow" panose="020B0604020202020204" charset="0"/>
            </a:rPr>
            <a:t>Dasar</a:t>
          </a:r>
          <a:r>
            <a:rPr lang="en-US" sz="1800" dirty="0">
              <a:solidFill>
                <a:schemeClr val="tx1"/>
              </a:solidFill>
              <a:latin typeface="Barlow" panose="020B0604020202020204" charset="0"/>
            </a:rPr>
            <a:t>.</a:t>
          </a:r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6BD5265A-8333-420D-BDB2-65F10B3EBD76}" type="sibTrans" cxnId="{914FACD2-336A-4471-9E99-312B3F8EAB04}">
      <dgm:prSet phldrT="2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2</a:t>
          </a:r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Pelaksanaan</a:t>
          </a:r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Lomba</a:t>
          </a:r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.</a:t>
          </a: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3</a:t>
          </a:r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3"/>
      <dgm:spPr/>
    </dgm:pt>
    <dgm:pt modelId="{94E9EF1A-1D07-4210-9402-6C559E90358A}" type="pres">
      <dgm:prSet presAssocID="{C99EBBB1-E916-471C-83C9-ABE85B42AC26}" presName="sibTransNodeCircle" presStyleLbl="alignNode1" presStyleIdx="0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B9E74D06-8974-46A7-BDE8-CAC0846523DB}" type="pres">
      <dgm:prSet presAssocID="{2EE95FC5-CD6B-4A50-9262-DC414E16C3EA}" presName="bottomLine" presStyleLbl="alignNode1" presStyleIdx="1" presStyleCnt="6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3">
        <dgm:presLayoutVars>
          <dgm:bulletEnabled val="1"/>
        </dgm:presLayoutVars>
      </dgm:prSet>
      <dgm:spPr/>
    </dgm:pt>
    <dgm:pt modelId="{4345A606-3100-40DC-847D-F26F8DFFB0A4}" type="pres">
      <dgm:prSet presAssocID="{C99EBBB1-E916-471C-83C9-ABE85B42AC26}" presName="sibTrans" presStyleCnt="0"/>
      <dgm:spPr/>
    </dgm:pt>
    <dgm:pt modelId="{9D438F26-CD1B-4D67-AF02-B4D0BD99464E}" type="pres">
      <dgm:prSet presAssocID="{F05611F0-8256-4954-B6CB-ED6B4F2DD397}" presName="compositeNode" presStyleCnt="0">
        <dgm:presLayoutVars>
          <dgm:bulletEnabled val="1"/>
        </dgm:presLayoutVars>
      </dgm:prSet>
      <dgm:spPr/>
    </dgm:pt>
    <dgm:pt modelId="{5C8F9B26-840A-4F96-8D27-2D7E00511C9A}" type="pres">
      <dgm:prSet presAssocID="{F05611F0-8256-4954-B6CB-ED6B4F2DD397}" presName="bgRect" presStyleLbl="bgAccFollowNode1" presStyleIdx="1" presStyleCnt="3"/>
      <dgm:spPr/>
    </dgm:pt>
    <dgm:pt modelId="{DAC041B6-6570-477A-B4C1-5CB7E0EFE0DC}" type="pres">
      <dgm:prSet presAssocID="{6BD5265A-8333-420D-BDB2-65F10B3EBD76}" presName="sibTransNodeCircle" presStyleLbl="alignNode1" presStyleIdx="2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F8ADDB2A-2689-4ACF-8222-B372EB5C8D35}" type="pres">
      <dgm:prSet presAssocID="{F05611F0-8256-4954-B6CB-ED6B4F2DD397}" presName="bottomLine" presStyleLbl="alignNode1" presStyleIdx="3" presStyleCnt="6">
        <dgm:presLayoutVars/>
      </dgm:prSet>
      <dgm:spPr/>
    </dgm:pt>
    <dgm:pt modelId="{36EB2DDF-B510-4B3C-AF9A-757E14A78E4D}" type="pres">
      <dgm:prSet presAssocID="{F05611F0-8256-4954-B6CB-ED6B4F2DD397}" presName="nodeText" presStyleLbl="bgAccFollowNode1" presStyleIdx="1" presStyleCnt="3">
        <dgm:presLayoutVars>
          <dgm:bulletEnabled val="1"/>
        </dgm:presLayoutVars>
      </dgm:prSet>
      <dgm:spPr/>
    </dgm:pt>
    <dgm:pt modelId="{8BDDBF6E-ECE6-4E6A-B0D3-17197BA824D3}" type="pres">
      <dgm:prSet presAssocID="{6BD5265A-8333-420D-BDB2-65F10B3EBD76}" presName="sibTrans" presStyleCnt="0"/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2" presStyleCnt="3"/>
      <dgm:spPr/>
    </dgm:pt>
    <dgm:pt modelId="{82EE2C17-F664-4616-8F76-97637F08E124}" type="pres">
      <dgm:prSet presAssocID="{A8E2FA08-4DD4-4654-A85D-9A99162D6201}" presName="sibTransNodeCircle" presStyleLbl="alignNode1" presStyleIdx="4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96383FDE-483E-4E6D-B151-4FC41C065094}" type="pres">
      <dgm:prSet presAssocID="{22625139-F93A-4F3F-A7AA-4923A01AEDF3}" presName="bottomLine" presStyleLbl="alignNode1" presStyleIdx="5" presStyleCnt="6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AFE8A667-BFCC-42CE-A7FE-3066C60B154E}" type="presOf" srcId="{F05611F0-8256-4954-B6CB-ED6B4F2DD397}" destId="{5C8F9B26-840A-4F96-8D27-2D7E00511C9A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9CDE7D88-716E-4C97-9A52-FF7131643C5F}" type="presOf" srcId="{F05611F0-8256-4954-B6CB-ED6B4F2DD397}" destId="{36EB2DDF-B510-4B3C-AF9A-757E14A78E4D}" srcOrd="1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40F5D2CB-DECC-41AF-8388-AD6EA6907126}" type="presOf" srcId="{6BD5265A-8333-420D-BDB2-65F10B3EBD76}" destId="{DAC041B6-6570-477A-B4C1-5CB7E0EFE0DC}" srcOrd="0" destOrd="0" presId="urn:microsoft.com/office/officeart/2016/7/layout/BasicLinearProcessNumbered#1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71DE8450-1714-444C-A82B-015776242CCF}" type="presParOf" srcId="{C09B749D-9CF7-492C-B341-D9553818451B}" destId="{9D438F26-CD1B-4D67-AF02-B4D0BD99464E}" srcOrd="2" destOrd="0" presId="urn:microsoft.com/office/officeart/2016/7/layout/BasicLinearProcessNumbered#1"/>
    <dgm:cxn modelId="{5C537732-B693-4D12-B5ED-85D7EFE25956}" type="presParOf" srcId="{9D438F26-CD1B-4D67-AF02-B4D0BD99464E}" destId="{5C8F9B26-840A-4F96-8D27-2D7E00511C9A}" srcOrd="0" destOrd="0" presId="urn:microsoft.com/office/officeart/2016/7/layout/BasicLinearProcessNumbered#1"/>
    <dgm:cxn modelId="{A7EE3BFC-F03A-45E6-B212-83404EE12240}" type="presParOf" srcId="{9D438F26-CD1B-4D67-AF02-B4D0BD99464E}" destId="{DAC041B6-6570-477A-B4C1-5CB7E0EFE0DC}" srcOrd="1" destOrd="0" presId="urn:microsoft.com/office/officeart/2016/7/layout/BasicLinearProcessNumbered#1"/>
    <dgm:cxn modelId="{5F897C40-4F74-425D-8ECE-E06A106892E5}" type="presParOf" srcId="{9D438F26-CD1B-4D67-AF02-B4D0BD99464E}" destId="{F8ADDB2A-2689-4ACF-8222-B372EB5C8D35}" srcOrd="2" destOrd="0" presId="urn:microsoft.com/office/officeart/2016/7/layout/BasicLinearProcessNumbered#1"/>
    <dgm:cxn modelId="{B161A182-985E-47E7-B65C-F6AD87BFA0F7}" type="presParOf" srcId="{9D438F26-CD1B-4D67-AF02-B4D0BD99464E}" destId="{36EB2DDF-B510-4B3C-AF9A-757E14A78E4D}" srcOrd="3" destOrd="0" presId="urn:microsoft.com/office/officeart/2016/7/layout/BasicLinearProcessNumbered#1"/>
    <dgm:cxn modelId="{FDEB4A67-6531-4467-87D6-1AE9F901F051}" type="presParOf" srcId="{C09B749D-9CF7-492C-B341-D9553818451B}" destId="{8BDDBF6E-ECE6-4E6A-B0D3-17197BA824D3}" srcOrd="3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4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 lIns="288000"/>
        <a:lstStyle/>
        <a:p>
          <a:r>
            <a:rPr lang="en-US" sz="20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PPDB 2023</a:t>
          </a: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1</a:t>
          </a:r>
        </a:p>
      </dgm:t>
    </dgm:pt>
    <dgm:pt modelId="{F05611F0-8256-4954-B6CB-ED6B4F2DD397}">
      <dgm:prSet custT="1"/>
      <dgm:spPr/>
      <dgm:t>
        <a:bodyPr lIns="288000"/>
        <a:lstStyle/>
        <a:p>
          <a:r>
            <a:rPr lang="en-US" sz="1700" dirty="0">
              <a:solidFill>
                <a:schemeClr val="tx1"/>
              </a:solidFill>
              <a:latin typeface="Barlow" panose="020B0604020202020204" charset="0"/>
            </a:rPr>
            <a:t>KREASSO</a:t>
          </a:r>
          <a:endParaRPr lang="en-US" sz="2000" dirty="0">
            <a:solidFill>
              <a:schemeClr val="tx1"/>
            </a:solidFill>
            <a:latin typeface="Barlow" panose="020B0604020202020204" charset="0"/>
          </a:endParaRPr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6BD5265A-8333-420D-BDB2-65F10B3EBD76}" type="sibTrans" cxnId="{914FACD2-336A-4471-9E99-312B3F8EAB04}">
      <dgm:prSet phldrT="2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2</a:t>
          </a:r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Pembangunan </a:t>
          </a:r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Gedung</a:t>
          </a:r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 SMP</a:t>
          </a: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3</a:t>
          </a:r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3"/>
      <dgm:spPr/>
    </dgm:pt>
    <dgm:pt modelId="{94E9EF1A-1D07-4210-9402-6C559E90358A}" type="pres">
      <dgm:prSet presAssocID="{C99EBBB1-E916-471C-83C9-ABE85B42AC26}" presName="sibTransNodeCircle" presStyleLbl="alignNode1" presStyleIdx="0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B9E74D06-8974-46A7-BDE8-CAC0846523DB}" type="pres">
      <dgm:prSet presAssocID="{2EE95FC5-CD6B-4A50-9262-DC414E16C3EA}" presName="bottomLine" presStyleLbl="alignNode1" presStyleIdx="1" presStyleCnt="6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3">
        <dgm:presLayoutVars>
          <dgm:bulletEnabled val="1"/>
        </dgm:presLayoutVars>
      </dgm:prSet>
      <dgm:spPr/>
    </dgm:pt>
    <dgm:pt modelId="{4345A606-3100-40DC-847D-F26F8DFFB0A4}" type="pres">
      <dgm:prSet presAssocID="{C99EBBB1-E916-471C-83C9-ABE85B42AC26}" presName="sibTrans" presStyleCnt="0"/>
      <dgm:spPr/>
    </dgm:pt>
    <dgm:pt modelId="{9D438F26-CD1B-4D67-AF02-B4D0BD99464E}" type="pres">
      <dgm:prSet presAssocID="{F05611F0-8256-4954-B6CB-ED6B4F2DD397}" presName="compositeNode" presStyleCnt="0">
        <dgm:presLayoutVars>
          <dgm:bulletEnabled val="1"/>
        </dgm:presLayoutVars>
      </dgm:prSet>
      <dgm:spPr/>
    </dgm:pt>
    <dgm:pt modelId="{5C8F9B26-840A-4F96-8D27-2D7E00511C9A}" type="pres">
      <dgm:prSet presAssocID="{F05611F0-8256-4954-B6CB-ED6B4F2DD397}" presName="bgRect" presStyleLbl="bgAccFollowNode1" presStyleIdx="1" presStyleCnt="3"/>
      <dgm:spPr/>
    </dgm:pt>
    <dgm:pt modelId="{DAC041B6-6570-477A-B4C1-5CB7E0EFE0DC}" type="pres">
      <dgm:prSet presAssocID="{6BD5265A-8333-420D-BDB2-65F10B3EBD76}" presName="sibTransNodeCircle" presStyleLbl="alignNode1" presStyleIdx="2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F8ADDB2A-2689-4ACF-8222-B372EB5C8D35}" type="pres">
      <dgm:prSet presAssocID="{F05611F0-8256-4954-B6CB-ED6B4F2DD397}" presName="bottomLine" presStyleLbl="alignNode1" presStyleIdx="3" presStyleCnt="6">
        <dgm:presLayoutVars/>
      </dgm:prSet>
      <dgm:spPr/>
    </dgm:pt>
    <dgm:pt modelId="{36EB2DDF-B510-4B3C-AF9A-757E14A78E4D}" type="pres">
      <dgm:prSet presAssocID="{F05611F0-8256-4954-B6CB-ED6B4F2DD397}" presName="nodeText" presStyleLbl="bgAccFollowNode1" presStyleIdx="1" presStyleCnt="3">
        <dgm:presLayoutVars>
          <dgm:bulletEnabled val="1"/>
        </dgm:presLayoutVars>
      </dgm:prSet>
      <dgm:spPr/>
    </dgm:pt>
    <dgm:pt modelId="{8BDDBF6E-ECE6-4E6A-B0D3-17197BA824D3}" type="pres">
      <dgm:prSet presAssocID="{6BD5265A-8333-420D-BDB2-65F10B3EBD76}" presName="sibTrans" presStyleCnt="0"/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2" presStyleCnt="3"/>
      <dgm:spPr/>
    </dgm:pt>
    <dgm:pt modelId="{82EE2C17-F664-4616-8F76-97637F08E124}" type="pres">
      <dgm:prSet presAssocID="{A8E2FA08-4DD4-4654-A85D-9A99162D6201}" presName="sibTransNodeCircle" presStyleLbl="alignNode1" presStyleIdx="4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96383FDE-483E-4E6D-B151-4FC41C065094}" type="pres">
      <dgm:prSet presAssocID="{22625139-F93A-4F3F-A7AA-4923A01AEDF3}" presName="bottomLine" presStyleLbl="alignNode1" presStyleIdx="5" presStyleCnt="6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AFE8A667-BFCC-42CE-A7FE-3066C60B154E}" type="presOf" srcId="{F05611F0-8256-4954-B6CB-ED6B4F2DD397}" destId="{5C8F9B26-840A-4F96-8D27-2D7E00511C9A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9CDE7D88-716E-4C97-9A52-FF7131643C5F}" type="presOf" srcId="{F05611F0-8256-4954-B6CB-ED6B4F2DD397}" destId="{36EB2DDF-B510-4B3C-AF9A-757E14A78E4D}" srcOrd="1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40F5D2CB-DECC-41AF-8388-AD6EA6907126}" type="presOf" srcId="{6BD5265A-8333-420D-BDB2-65F10B3EBD76}" destId="{DAC041B6-6570-477A-B4C1-5CB7E0EFE0DC}" srcOrd="0" destOrd="0" presId="urn:microsoft.com/office/officeart/2016/7/layout/BasicLinearProcessNumbered#1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71DE8450-1714-444C-A82B-015776242CCF}" type="presParOf" srcId="{C09B749D-9CF7-492C-B341-D9553818451B}" destId="{9D438F26-CD1B-4D67-AF02-B4D0BD99464E}" srcOrd="2" destOrd="0" presId="urn:microsoft.com/office/officeart/2016/7/layout/BasicLinearProcessNumbered#1"/>
    <dgm:cxn modelId="{5C537732-B693-4D12-B5ED-85D7EFE25956}" type="presParOf" srcId="{9D438F26-CD1B-4D67-AF02-B4D0BD99464E}" destId="{5C8F9B26-840A-4F96-8D27-2D7E00511C9A}" srcOrd="0" destOrd="0" presId="urn:microsoft.com/office/officeart/2016/7/layout/BasicLinearProcessNumbered#1"/>
    <dgm:cxn modelId="{A7EE3BFC-F03A-45E6-B212-83404EE12240}" type="presParOf" srcId="{9D438F26-CD1B-4D67-AF02-B4D0BD99464E}" destId="{DAC041B6-6570-477A-B4C1-5CB7E0EFE0DC}" srcOrd="1" destOrd="0" presId="urn:microsoft.com/office/officeart/2016/7/layout/BasicLinearProcessNumbered#1"/>
    <dgm:cxn modelId="{5F897C40-4F74-425D-8ECE-E06A106892E5}" type="presParOf" srcId="{9D438F26-CD1B-4D67-AF02-B4D0BD99464E}" destId="{F8ADDB2A-2689-4ACF-8222-B372EB5C8D35}" srcOrd="2" destOrd="0" presId="urn:microsoft.com/office/officeart/2016/7/layout/BasicLinearProcessNumbered#1"/>
    <dgm:cxn modelId="{B161A182-985E-47E7-B65C-F6AD87BFA0F7}" type="presParOf" srcId="{9D438F26-CD1B-4D67-AF02-B4D0BD99464E}" destId="{36EB2DDF-B510-4B3C-AF9A-757E14A78E4D}" srcOrd="3" destOrd="0" presId="urn:microsoft.com/office/officeart/2016/7/layout/BasicLinearProcessNumbered#1"/>
    <dgm:cxn modelId="{FDEB4A67-6531-4467-87D6-1AE9F901F051}" type="presParOf" srcId="{C09B749D-9CF7-492C-B341-D9553818451B}" destId="{8BDDBF6E-ECE6-4E6A-B0D3-17197BA824D3}" srcOrd="3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4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 lIns="288000"/>
        <a:lstStyle/>
        <a:p>
          <a:r>
            <a:rPr lang="en-US" sz="2000" dirty="0" err="1">
              <a:solidFill>
                <a:srgbClr val="28292B"/>
              </a:solidFill>
              <a:latin typeface="Barlow" panose="020B0604020202020204" charset="0"/>
            </a:rPr>
            <a:t>PNFest</a:t>
          </a:r>
          <a:endParaRPr lang="en-US" sz="2000" dirty="0">
            <a:solidFill>
              <a:srgbClr val="28292B"/>
            </a:solidFill>
            <a:latin typeface="Barlow" panose="020B0604020202020204" charset="0"/>
          </a:endParaRP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1</a:t>
          </a:r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2000" b="0" i="0" u="none" strike="noStrike" dirty="0">
              <a:solidFill>
                <a:srgbClr val="28292B"/>
              </a:solidFill>
              <a:effectLst/>
              <a:latin typeface="Barlow" panose="020B0604020202020204" charset="0"/>
            </a:rPr>
            <a:t>P</a:t>
          </a:r>
          <a:r>
            <a:rPr lang="id-ID" sz="2000" b="0" i="0" u="none" strike="noStrike" dirty="0">
              <a:solidFill>
                <a:srgbClr val="28292B"/>
              </a:solidFill>
              <a:effectLst/>
              <a:latin typeface="Barlow" panose="020B0604020202020204" charset="0"/>
            </a:rPr>
            <a:t>enyisiran Anak Tidak Sekolah (ATS)</a:t>
          </a:r>
          <a:endParaRPr lang="en-US" sz="2000" dirty="0">
            <a:solidFill>
              <a:srgbClr val="28292B"/>
            </a:solidFill>
            <a:latin typeface="Barlow" panose="020B0604020202020204" charset="0"/>
          </a:endParaRP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2</a:t>
          </a:r>
        </a:p>
      </dgm:t>
    </dgm:pt>
    <dgm:pt modelId="{140952D0-0E1D-4F48-9F16-53581487CFA0}">
      <dgm:prSet custT="1"/>
      <dgm:spPr/>
      <dgm:t>
        <a:bodyPr lIns="288000"/>
        <a:lstStyle/>
        <a:p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Penyaluran</a:t>
          </a:r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 Dana BOP </a:t>
          </a:r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Kesetaraan</a:t>
          </a:r>
          <a:endParaRPr lang="en-US" sz="2000" dirty="0">
            <a:solidFill>
              <a:schemeClr val="tx1"/>
            </a:solidFill>
            <a:latin typeface="Barlow" panose="020B0604020202020204" charset="0"/>
          </a:endParaRPr>
        </a:p>
      </dgm:t>
    </dgm:pt>
    <dgm:pt modelId="{2804F27C-9BA9-4D07-AB02-74BE7DFA2C0E}" type="sibTrans" cxnId="{B07163E8-ADEC-492A-8F07-7E5786AB23AE}">
      <dgm:prSet phldrT="4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3</a:t>
          </a:r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3"/>
      <dgm:spPr/>
    </dgm:pt>
    <dgm:pt modelId="{94E9EF1A-1D07-4210-9402-6C559E90358A}" type="pres">
      <dgm:prSet presAssocID="{C99EBBB1-E916-471C-83C9-ABE85B42AC26}" presName="sibTransNodeCircle" presStyleLbl="alignNode1" presStyleIdx="0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B9E74D06-8974-46A7-BDE8-CAC0846523DB}" type="pres">
      <dgm:prSet presAssocID="{2EE95FC5-CD6B-4A50-9262-DC414E16C3EA}" presName="bottomLine" presStyleLbl="alignNode1" presStyleIdx="1" presStyleCnt="6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3">
        <dgm:presLayoutVars>
          <dgm:bulletEnabled val="1"/>
        </dgm:presLayoutVars>
      </dgm:prSet>
      <dgm:spPr/>
    </dgm:pt>
    <dgm:pt modelId="{4345A606-3100-40DC-847D-F26F8DFFB0A4}" type="pres">
      <dgm:prSet presAssocID="{C99EBBB1-E916-471C-83C9-ABE85B42AC26}" presName="sibTrans" presStyleCnt="0"/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1" presStyleCnt="3"/>
      <dgm:spPr/>
    </dgm:pt>
    <dgm:pt modelId="{82EE2C17-F664-4616-8F76-97637F08E124}" type="pres">
      <dgm:prSet presAssocID="{A8E2FA08-4DD4-4654-A85D-9A99162D6201}" presName="sibTransNodeCircle" presStyleLbl="alignNode1" presStyleIdx="2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96383FDE-483E-4E6D-B151-4FC41C065094}" type="pres">
      <dgm:prSet presAssocID="{22625139-F93A-4F3F-A7AA-4923A01AEDF3}" presName="bottomLine" presStyleLbl="alignNode1" presStyleIdx="3" presStyleCnt="6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1" presStyleCnt="3">
        <dgm:presLayoutVars>
          <dgm:bulletEnabled val="1"/>
        </dgm:presLayoutVars>
      </dgm:prSet>
      <dgm:spPr/>
    </dgm:pt>
    <dgm:pt modelId="{8DC76FCE-F8A0-43BB-94B0-26867DA9F629}" type="pres">
      <dgm:prSet presAssocID="{A8E2FA08-4DD4-4654-A85D-9A99162D6201}" presName="sibTrans" presStyleCnt="0"/>
      <dgm:spPr/>
    </dgm:pt>
    <dgm:pt modelId="{46746BF8-8C13-403D-B74A-6BA79A7FA811}" type="pres">
      <dgm:prSet presAssocID="{140952D0-0E1D-4F48-9F16-53581487CFA0}" presName="compositeNode" presStyleCnt="0">
        <dgm:presLayoutVars>
          <dgm:bulletEnabled val="1"/>
        </dgm:presLayoutVars>
      </dgm:prSet>
      <dgm:spPr/>
    </dgm:pt>
    <dgm:pt modelId="{7ACBA089-E576-4FF4-865F-C3BBF7659A23}" type="pres">
      <dgm:prSet presAssocID="{140952D0-0E1D-4F48-9F16-53581487CFA0}" presName="bgRect" presStyleLbl="bgAccFollowNode1" presStyleIdx="2" presStyleCnt="3"/>
      <dgm:spPr/>
    </dgm:pt>
    <dgm:pt modelId="{3CBA3CC0-D70A-4B98-9329-64604EDF25F0}" type="pres">
      <dgm:prSet presAssocID="{2804F27C-9BA9-4D07-AB02-74BE7DFA2C0E}" presName="sibTransNodeCircle" presStyleLbl="alignNode1" presStyleIdx="4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5BE72261-3EB3-4585-8739-2FFBAED12B80}" type="pres">
      <dgm:prSet presAssocID="{140952D0-0E1D-4F48-9F16-53581487CFA0}" presName="bottomLine" presStyleLbl="alignNode1" presStyleIdx="5" presStyleCnt="6">
        <dgm:presLayoutVars/>
      </dgm:prSet>
      <dgm:spPr/>
    </dgm:pt>
    <dgm:pt modelId="{64EF213D-B16C-4AC2-8183-B62F7FC17277}" type="pres">
      <dgm:prSet presAssocID="{140952D0-0E1D-4F48-9F16-53581487CFA0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218E939-6CA8-4442-A4E7-EF92FEA01DDF}" type="presOf" srcId="{140952D0-0E1D-4F48-9F16-53581487CFA0}" destId="{7ACBA089-E576-4FF4-865F-C3BBF7659A23}" srcOrd="0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CBD31B8E-CB23-4FA8-93FE-5BB4814BBB0B}" type="presOf" srcId="{2804F27C-9BA9-4D07-AB02-74BE7DFA2C0E}" destId="{3CBA3CC0-D70A-4B98-9329-64604EDF25F0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B07163E8-ADEC-492A-8F07-7E5786AB23AE}" srcId="{D0F07F19-1F50-4B42-A7A0-278DF9D25BB1}" destId="{140952D0-0E1D-4F48-9F16-53581487CFA0}" srcOrd="2" destOrd="0" parTransId="{790C446F-6917-41E7-BE01-7AFE2676D505}" sibTransId="{2804F27C-9BA9-4D07-AB02-74BE7DFA2C0E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FC7721F0-429B-4CE7-BE98-C2F3C41FE9C7}" srcId="{D0F07F19-1F50-4B42-A7A0-278DF9D25BB1}" destId="{22625139-F93A-4F3F-A7AA-4923A01AEDF3}" srcOrd="1" destOrd="0" parTransId="{F549A0EB-6BE9-4749-8336-B02A279AE302}" sibTransId="{A8E2FA08-4DD4-4654-A85D-9A99162D6201}"/>
    <dgm:cxn modelId="{27E5EDFC-7359-48F6-8E3F-270CF15B8D2C}" type="presOf" srcId="{140952D0-0E1D-4F48-9F16-53581487CFA0}" destId="{64EF213D-B16C-4AC2-8183-B62F7FC17277}" srcOrd="1" destOrd="0" presId="urn:microsoft.com/office/officeart/2016/7/layout/BasicLinearProcessNumbered#1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2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  <dgm:cxn modelId="{6F4652E6-670E-47E1-8BB6-F10FC0002FE5}" type="presParOf" srcId="{C09B749D-9CF7-492C-B341-D9553818451B}" destId="{8DC76FCE-F8A0-43BB-94B0-26867DA9F629}" srcOrd="3" destOrd="0" presId="urn:microsoft.com/office/officeart/2016/7/layout/BasicLinearProcessNumbered#1"/>
    <dgm:cxn modelId="{952C4F1E-455C-44B2-8633-E11FFDA1CF16}" type="presParOf" srcId="{C09B749D-9CF7-492C-B341-D9553818451B}" destId="{46746BF8-8C13-403D-B74A-6BA79A7FA811}" srcOrd="4" destOrd="0" presId="urn:microsoft.com/office/officeart/2016/7/layout/BasicLinearProcessNumbered#1"/>
    <dgm:cxn modelId="{199291F3-CB47-4BB7-8551-CC7D94A62A3D}" type="presParOf" srcId="{46746BF8-8C13-403D-B74A-6BA79A7FA811}" destId="{7ACBA089-E576-4FF4-865F-C3BBF7659A23}" srcOrd="0" destOrd="0" presId="urn:microsoft.com/office/officeart/2016/7/layout/BasicLinearProcessNumbered#1"/>
    <dgm:cxn modelId="{14456339-3232-4F27-8745-6AE7ED279122}" type="presParOf" srcId="{46746BF8-8C13-403D-B74A-6BA79A7FA811}" destId="{3CBA3CC0-D70A-4B98-9329-64604EDF25F0}" srcOrd="1" destOrd="0" presId="urn:microsoft.com/office/officeart/2016/7/layout/BasicLinearProcessNumbered#1"/>
    <dgm:cxn modelId="{A8938D10-3458-4190-A261-C341522970A2}" type="presParOf" srcId="{46746BF8-8C13-403D-B74A-6BA79A7FA811}" destId="{5BE72261-3EB3-4585-8739-2FFBAED12B80}" srcOrd="2" destOrd="0" presId="urn:microsoft.com/office/officeart/2016/7/layout/BasicLinearProcessNumbered#1"/>
    <dgm:cxn modelId="{C1F113A0-9F7B-4396-8E1F-EC384DF862FF}" type="presParOf" srcId="{46746BF8-8C13-403D-B74A-6BA79A7FA811}" destId="{64EF213D-B16C-4AC2-8183-B62F7FC17277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Penerbitan</a:t>
          </a:r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Barlow" panose="020B0604020202020204" charset="0"/>
            </a:rPr>
            <a:t>Izin</a:t>
          </a:r>
          <a:endParaRPr lang="en-US" sz="2000" dirty="0">
            <a:solidFill>
              <a:schemeClr val="tx1"/>
            </a:solidFill>
            <a:latin typeface="Barlow" panose="020B0604020202020204" charset="0"/>
          </a:endParaRPr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1</a:t>
          </a:r>
        </a:p>
      </dgm:t>
    </dgm:pt>
    <dgm:pt modelId="{140952D0-0E1D-4F48-9F16-53581487CFA0}">
      <dgm:prSet custT="1"/>
      <dgm:spPr/>
      <dgm:t>
        <a:bodyPr lIns="288000"/>
        <a:lstStyle/>
        <a:p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Bahasa &amp; Sastra</a:t>
          </a:r>
        </a:p>
      </dgm:t>
    </dgm:pt>
    <dgm:pt modelId="{2804F27C-9BA9-4D07-AB02-74BE7DFA2C0E}" type="sibTrans" cxnId="{B07163E8-ADEC-492A-8F07-7E5786AB23AE}">
      <dgm:prSet phldrT="4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2</a:t>
          </a:r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0" presStyleCnt="2"/>
      <dgm:spPr/>
    </dgm:pt>
    <dgm:pt modelId="{82EE2C17-F664-4616-8F76-97637F08E124}" type="pres">
      <dgm:prSet presAssocID="{A8E2FA08-4DD4-4654-A85D-9A99162D6201}" presName="sibTransNodeCircle" presStyleLbl="alignNode1" presStyleIdx="0" presStyleCnt="4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96383FDE-483E-4E6D-B151-4FC41C065094}" type="pres">
      <dgm:prSet presAssocID="{22625139-F93A-4F3F-A7AA-4923A01AEDF3}" presName="bottomLine" presStyleLbl="alignNode1" presStyleIdx="1" presStyleCnt="4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0" presStyleCnt="2">
        <dgm:presLayoutVars>
          <dgm:bulletEnabled val="1"/>
        </dgm:presLayoutVars>
      </dgm:prSet>
      <dgm:spPr/>
    </dgm:pt>
    <dgm:pt modelId="{8DC76FCE-F8A0-43BB-94B0-26867DA9F629}" type="pres">
      <dgm:prSet presAssocID="{A8E2FA08-4DD4-4654-A85D-9A99162D6201}" presName="sibTrans" presStyleCnt="0"/>
      <dgm:spPr/>
    </dgm:pt>
    <dgm:pt modelId="{46746BF8-8C13-403D-B74A-6BA79A7FA811}" type="pres">
      <dgm:prSet presAssocID="{140952D0-0E1D-4F48-9F16-53581487CFA0}" presName="compositeNode" presStyleCnt="0">
        <dgm:presLayoutVars>
          <dgm:bulletEnabled val="1"/>
        </dgm:presLayoutVars>
      </dgm:prSet>
      <dgm:spPr/>
    </dgm:pt>
    <dgm:pt modelId="{7ACBA089-E576-4FF4-865F-C3BBF7659A23}" type="pres">
      <dgm:prSet presAssocID="{140952D0-0E1D-4F48-9F16-53581487CFA0}" presName="bgRect" presStyleLbl="bgAccFollowNode1" presStyleIdx="1" presStyleCnt="2"/>
      <dgm:spPr/>
    </dgm:pt>
    <dgm:pt modelId="{3CBA3CC0-D70A-4B98-9329-64604EDF25F0}" type="pres">
      <dgm:prSet presAssocID="{2804F27C-9BA9-4D07-AB02-74BE7DFA2C0E}" presName="sibTransNodeCircle" presStyleLbl="alignNode1" presStyleIdx="2" presStyleCnt="4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5BE72261-3EB3-4585-8739-2FFBAED12B80}" type="pres">
      <dgm:prSet presAssocID="{140952D0-0E1D-4F48-9F16-53581487CFA0}" presName="bottomLine" presStyleLbl="alignNode1" presStyleIdx="3" presStyleCnt="4">
        <dgm:presLayoutVars/>
      </dgm:prSet>
      <dgm:spPr/>
    </dgm:pt>
    <dgm:pt modelId="{64EF213D-B16C-4AC2-8183-B62F7FC17277}" type="pres">
      <dgm:prSet presAssocID="{140952D0-0E1D-4F48-9F16-53581487CFA0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2218E939-6CA8-4442-A4E7-EF92FEA01DDF}" type="presOf" srcId="{140952D0-0E1D-4F48-9F16-53581487CFA0}" destId="{7ACBA089-E576-4FF4-865F-C3BBF7659A23}" srcOrd="0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CBD31B8E-CB23-4FA8-93FE-5BB4814BBB0B}" type="presOf" srcId="{2804F27C-9BA9-4D07-AB02-74BE7DFA2C0E}" destId="{3CBA3CC0-D70A-4B98-9329-64604EDF25F0}" srcOrd="0" destOrd="0" presId="urn:microsoft.com/office/officeart/2016/7/layout/BasicLinearProcessNumbered#1"/>
    <dgm:cxn modelId="{B07163E8-ADEC-492A-8F07-7E5786AB23AE}" srcId="{D0F07F19-1F50-4B42-A7A0-278DF9D25BB1}" destId="{140952D0-0E1D-4F48-9F16-53581487CFA0}" srcOrd="1" destOrd="0" parTransId="{790C446F-6917-41E7-BE01-7AFE2676D505}" sibTransId="{2804F27C-9BA9-4D07-AB02-74BE7DFA2C0E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FC7721F0-429B-4CE7-BE98-C2F3C41FE9C7}" srcId="{D0F07F19-1F50-4B42-A7A0-278DF9D25BB1}" destId="{22625139-F93A-4F3F-A7AA-4923A01AEDF3}" srcOrd="0" destOrd="0" parTransId="{F549A0EB-6BE9-4749-8336-B02A279AE302}" sibTransId="{A8E2FA08-4DD4-4654-A85D-9A99162D6201}"/>
    <dgm:cxn modelId="{27E5EDFC-7359-48F6-8E3F-270CF15B8D2C}" type="presOf" srcId="{140952D0-0E1D-4F48-9F16-53581487CFA0}" destId="{64EF213D-B16C-4AC2-8183-B62F7FC17277}" srcOrd="1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0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  <dgm:cxn modelId="{6F4652E6-670E-47E1-8BB6-F10FC0002FE5}" type="presParOf" srcId="{C09B749D-9CF7-492C-B341-D9553818451B}" destId="{8DC76FCE-F8A0-43BB-94B0-26867DA9F629}" srcOrd="1" destOrd="0" presId="urn:microsoft.com/office/officeart/2016/7/layout/BasicLinearProcessNumbered#1"/>
    <dgm:cxn modelId="{952C4F1E-455C-44B2-8633-E11FFDA1CF16}" type="presParOf" srcId="{C09B749D-9CF7-492C-B341-D9553818451B}" destId="{46746BF8-8C13-403D-B74A-6BA79A7FA811}" srcOrd="2" destOrd="0" presId="urn:microsoft.com/office/officeart/2016/7/layout/BasicLinearProcessNumbered#1"/>
    <dgm:cxn modelId="{199291F3-CB47-4BB7-8551-CC7D94A62A3D}" type="presParOf" srcId="{46746BF8-8C13-403D-B74A-6BA79A7FA811}" destId="{7ACBA089-E576-4FF4-865F-C3BBF7659A23}" srcOrd="0" destOrd="0" presId="urn:microsoft.com/office/officeart/2016/7/layout/BasicLinearProcessNumbered#1"/>
    <dgm:cxn modelId="{14456339-3232-4F27-8745-6AE7ED279122}" type="presParOf" srcId="{46746BF8-8C13-403D-B74A-6BA79A7FA811}" destId="{3CBA3CC0-D70A-4B98-9329-64604EDF25F0}" srcOrd="1" destOrd="0" presId="urn:microsoft.com/office/officeart/2016/7/layout/BasicLinearProcessNumbered#1"/>
    <dgm:cxn modelId="{A8938D10-3458-4190-A261-C341522970A2}" type="presParOf" srcId="{46746BF8-8C13-403D-B74A-6BA79A7FA811}" destId="{5BE72261-3EB3-4585-8739-2FFBAED12B80}" srcOrd="2" destOrd="0" presId="urn:microsoft.com/office/officeart/2016/7/layout/BasicLinearProcessNumbered#1"/>
    <dgm:cxn modelId="{C1F113A0-9F7B-4396-8E1F-EC384DF862FF}" type="presParOf" srcId="{46746BF8-8C13-403D-B74A-6BA79A7FA811}" destId="{64EF213D-B16C-4AC2-8183-B62F7FC17277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5611F0-8256-4954-B6CB-ED6B4F2DD397}">
      <dgm:prSet custT="1"/>
      <dgm:spPr/>
      <dgm:t>
        <a:bodyPr lIns="288000"/>
        <a:lstStyle/>
        <a:p>
          <a:r>
            <a:rPr lang="en-US" sz="2000" b="1" dirty="0">
              <a:solidFill>
                <a:schemeClr val="tx1"/>
              </a:solidFill>
              <a:latin typeface="Barlow" panose="020B0604020202020204" charset="0"/>
            </a:rPr>
            <a:t>SUB- KOORDINATOR</a:t>
          </a:r>
        </a:p>
        <a:p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ORGANISASI &amp; KEPEGAWAIAN</a:t>
          </a:r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6BD5265A-8333-420D-BDB2-65F10B3EBD76}" type="sibTrans" cxnId="{914FACD2-336A-4471-9E99-312B3F8EAB04}">
      <dgm:prSet phldrT="2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2</a:t>
          </a:r>
        </a:p>
      </dgm:t>
    </dgm:pt>
    <dgm:pt modelId="{2EE95FC5-CD6B-4A50-9262-DC414E16C3EA}">
      <dgm:prSet custT="1"/>
      <dgm:spPr/>
      <dgm:t>
        <a:bodyPr lIns="288000"/>
        <a:lstStyle/>
        <a:p>
          <a:pPr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SUB-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US" sz="2000" b="1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BAGIAN</a:t>
          </a:r>
        </a:p>
        <a:p>
          <a:pPr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000" b="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ADMINISTRASI &amp; UMUM</a:t>
          </a:r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 dirty="0">
              <a:latin typeface="Barlow" panose="020B0604020202020204" charset="0"/>
            </a:rPr>
            <a:t>1</a:t>
          </a:r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>
            <a:latin typeface="Barlow" panose="020B0604020202020204" charset="0"/>
          </a:endParaRPr>
        </a:p>
      </dgm:t>
    </dgm:pt>
    <dgm:pt modelId="{D41B20CF-E62E-44E6-8219-BBB8AD8FF89F}">
      <dgm:prSet custT="1"/>
      <dgm:spPr/>
      <dgm:t>
        <a:bodyPr lIns="288000"/>
        <a:lstStyle/>
        <a:p>
          <a:r>
            <a:rPr lang="en-US" sz="2000" b="1" dirty="0">
              <a:solidFill>
                <a:schemeClr val="tx1"/>
              </a:solidFill>
              <a:latin typeface="Barlow" panose="020B0604020202020204" charset="0"/>
            </a:rPr>
            <a:t>SUB-KOORDINATOR</a:t>
          </a:r>
        </a:p>
        <a:p>
          <a:r>
            <a:rPr lang="en-US" sz="2000" dirty="0">
              <a:solidFill>
                <a:schemeClr val="tx1"/>
              </a:solidFill>
              <a:latin typeface="Barlow" panose="020B0604020202020204" charset="0"/>
            </a:rPr>
            <a:t>PERENCANAAN &amp; PENGANGGARAN</a:t>
          </a:r>
        </a:p>
      </dgm:t>
    </dgm:pt>
    <dgm:pt modelId="{97384FD4-4B5E-4568-9077-BF18DE66075D}" type="parTrans" cxnId="{AE4CEC87-B682-4ECF-B293-FBB8AB3251F1}">
      <dgm:prSet/>
      <dgm:spPr/>
      <dgm:t>
        <a:bodyPr/>
        <a:lstStyle/>
        <a:p>
          <a:endParaRPr lang="en-US"/>
        </a:p>
      </dgm:t>
    </dgm:pt>
    <dgm:pt modelId="{96FF47A2-3F39-4219-B4F8-4070893627D5}" type="sibTrans" cxnId="{AE4CEC87-B682-4ECF-B293-FBB8AB3251F1}">
      <dgm:prSet/>
      <dgm:spPr/>
      <dgm:t>
        <a:bodyPr/>
        <a:lstStyle/>
        <a:p>
          <a:r>
            <a:rPr lang="en-US" dirty="0">
              <a:latin typeface="Barlow" panose="020B0604020202020204" charset="0"/>
            </a:rPr>
            <a:t>3</a:t>
          </a:r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3" custLinFactNeighborX="-2072" custLinFactNeighborY="-1920"/>
      <dgm:spPr/>
    </dgm:pt>
    <dgm:pt modelId="{94E9EF1A-1D07-4210-9402-6C559E90358A}" type="pres">
      <dgm:prSet presAssocID="{C99EBBB1-E916-471C-83C9-ABE85B42AC26}" presName="sibTransNodeCircle" presStyleLbl="alignNode1" presStyleIdx="0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B9E74D06-8974-46A7-BDE8-CAC0846523DB}" type="pres">
      <dgm:prSet presAssocID="{2EE95FC5-CD6B-4A50-9262-DC414E16C3EA}" presName="bottomLine" presStyleLbl="alignNode1" presStyleIdx="1" presStyleCnt="6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3">
        <dgm:presLayoutVars>
          <dgm:bulletEnabled val="1"/>
        </dgm:presLayoutVars>
      </dgm:prSet>
      <dgm:spPr/>
    </dgm:pt>
    <dgm:pt modelId="{4345A606-3100-40DC-847D-F26F8DFFB0A4}" type="pres">
      <dgm:prSet presAssocID="{C99EBBB1-E916-471C-83C9-ABE85B42AC26}" presName="sibTrans" presStyleCnt="0"/>
      <dgm:spPr/>
    </dgm:pt>
    <dgm:pt modelId="{9D438F26-CD1B-4D67-AF02-B4D0BD99464E}" type="pres">
      <dgm:prSet presAssocID="{F05611F0-8256-4954-B6CB-ED6B4F2DD397}" presName="compositeNode" presStyleCnt="0">
        <dgm:presLayoutVars>
          <dgm:bulletEnabled val="1"/>
        </dgm:presLayoutVars>
      </dgm:prSet>
      <dgm:spPr/>
    </dgm:pt>
    <dgm:pt modelId="{5C8F9B26-840A-4F96-8D27-2D7E00511C9A}" type="pres">
      <dgm:prSet presAssocID="{F05611F0-8256-4954-B6CB-ED6B4F2DD397}" presName="bgRect" presStyleLbl="bgAccFollowNode1" presStyleIdx="1" presStyleCnt="3"/>
      <dgm:spPr/>
    </dgm:pt>
    <dgm:pt modelId="{DAC041B6-6570-477A-B4C1-5CB7E0EFE0DC}" type="pres">
      <dgm:prSet presAssocID="{6BD5265A-8333-420D-BDB2-65F10B3EBD76}" presName="sibTransNodeCircle" presStyleLbl="alignNode1" presStyleIdx="2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F8ADDB2A-2689-4ACF-8222-B372EB5C8D35}" type="pres">
      <dgm:prSet presAssocID="{F05611F0-8256-4954-B6CB-ED6B4F2DD397}" presName="bottomLine" presStyleLbl="alignNode1" presStyleIdx="3" presStyleCnt="6">
        <dgm:presLayoutVars/>
      </dgm:prSet>
      <dgm:spPr/>
    </dgm:pt>
    <dgm:pt modelId="{36EB2DDF-B510-4B3C-AF9A-757E14A78E4D}" type="pres">
      <dgm:prSet presAssocID="{F05611F0-8256-4954-B6CB-ED6B4F2DD397}" presName="nodeText" presStyleLbl="bgAccFollowNode1" presStyleIdx="1" presStyleCnt="3">
        <dgm:presLayoutVars>
          <dgm:bulletEnabled val="1"/>
        </dgm:presLayoutVars>
      </dgm:prSet>
      <dgm:spPr/>
    </dgm:pt>
    <dgm:pt modelId="{D614FB06-8CED-483F-BE24-1087546691DE}" type="pres">
      <dgm:prSet presAssocID="{6BD5265A-8333-420D-BDB2-65F10B3EBD76}" presName="sibTrans" presStyleCnt="0"/>
      <dgm:spPr/>
    </dgm:pt>
    <dgm:pt modelId="{B2B38551-F9C8-491A-8964-005E177278C4}" type="pres">
      <dgm:prSet presAssocID="{D41B20CF-E62E-44E6-8219-BBB8AD8FF89F}" presName="compositeNode" presStyleCnt="0">
        <dgm:presLayoutVars>
          <dgm:bulletEnabled val="1"/>
        </dgm:presLayoutVars>
      </dgm:prSet>
      <dgm:spPr/>
    </dgm:pt>
    <dgm:pt modelId="{CF3856F7-3A6C-4483-A0B5-FC767AC6E3A8}" type="pres">
      <dgm:prSet presAssocID="{D41B20CF-E62E-44E6-8219-BBB8AD8FF89F}" presName="bgRect" presStyleLbl="bgAccFollowNode1" presStyleIdx="2" presStyleCnt="3"/>
      <dgm:spPr/>
    </dgm:pt>
    <dgm:pt modelId="{6FE0CA6C-7E56-4B01-BACA-D672A5AE0A71}" type="pres">
      <dgm:prSet presAssocID="{96FF47A2-3F39-4219-B4F8-4070893627D5}" presName="sibTransNodeCircle" presStyleLbl="alignNode1" presStyleIdx="4" presStyleCnt="6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27899087-913C-43C7-B731-F9FEEDC45296}" type="pres">
      <dgm:prSet presAssocID="{D41B20CF-E62E-44E6-8219-BBB8AD8FF89F}" presName="bottomLine" presStyleLbl="alignNode1" presStyleIdx="5" presStyleCnt="6">
        <dgm:presLayoutVars/>
      </dgm:prSet>
      <dgm:spPr/>
    </dgm:pt>
    <dgm:pt modelId="{26199207-09A6-4B20-A808-7273B9F71032}" type="pres">
      <dgm:prSet presAssocID="{D41B20CF-E62E-44E6-8219-BBB8AD8FF89F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33E00B0F-9C42-4308-94CF-C39A31EDE940}" type="presOf" srcId="{D41B20CF-E62E-44E6-8219-BBB8AD8FF89F}" destId="{26199207-09A6-4B20-A808-7273B9F71032}" srcOrd="1" destOrd="0" presId="urn:microsoft.com/office/officeart/2016/7/layout/BasicLinearProcessNumbered#1"/>
    <dgm:cxn modelId="{156A8531-7C68-4451-A96D-3A8436CCF0A3}" type="presOf" srcId="{96FF47A2-3F39-4219-B4F8-4070893627D5}" destId="{6FE0CA6C-7E56-4B01-BACA-D672A5AE0A71}" srcOrd="0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AFE8A667-BFCC-42CE-A7FE-3066C60B154E}" type="presOf" srcId="{F05611F0-8256-4954-B6CB-ED6B4F2DD397}" destId="{5C8F9B26-840A-4F96-8D27-2D7E00511C9A}" srcOrd="0" destOrd="0" presId="urn:microsoft.com/office/officeart/2016/7/layout/BasicLinearProcessNumbered#1"/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AE4CEC87-B682-4ECF-B293-FBB8AB3251F1}" srcId="{D0F07F19-1F50-4B42-A7A0-278DF9D25BB1}" destId="{D41B20CF-E62E-44E6-8219-BBB8AD8FF89F}" srcOrd="2" destOrd="0" parTransId="{97384FD4-4B5E-4568-9077-BF18DE66075D}" sibTransId="{96FF47A2-3F39-4219-B4F8-4070893627D5}"/>
    <dgm:cxn modelId="{9CDE7D88-716E-4C97-9A52-FF7131643C5F}" type="presOf" srcId="{F05611F0-8256-4954-B6CB-ED6B4F2DD397}" destId="{36EB2DDF-B510-4B3C-AF9A-757E14A78E4D}" srcOrd="1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D8701C92-3D7A-4A09-B605-C14C1DB8F779}" type="presOf" srcId="{D41B20CF-E62E-44E6-8219-BBB8AD8FF89F}" destId="{CF3856F7-3A6C-4483-A0B5-FC767AC6E3A8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40F5D2CB-DECC-41AF-8388-AD6EA6907126}" type="presOf" srcId="{6BD5265A-8333-420D-BDB2-65F10B3EBD76}" destId="{DAC041B6-6570-477A-B4C1-5CB7E0EFE0DC}" srcOrd="0" destOrd="0" presId="urn:microsoft.com/office/officeart/2016/7/layout/BasicLinearProcessNumbered#1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71DE8450-1714-444C-A82B-015776242CCF}" type="presParOf" srcId="{C09B749D-9CF7-492C-B341-D9553818451B}" destId="{9D438F26-CD1B-4D67-AF02-B4D0BD99464E}" srcOrd="2" destOrd="0" presId="urn:microsoft.com/office/officeart/2016/7/layout/BasicLinearProcessNumbered#1"/>
    <dgm:cxn modelId="{5C537732-B693-4D12-B5ED-85D7EFE25956}" type="presParOf" srcId="{9D438F26-CD1B-4D67-AF02-B4D0BD99464E}" destId="{5C8F9B26-840A-4F96-8D27-2D7E00511C9A}" srcOrd="0" destOrd="0" presId="urn:microsoft.com/office/officeart/2016/7/layout/BasicLinearProcessNumbered#1"/>
    <dgm:cxn modelId="{A7EE3BFC-F03A-45E6-B212-83404EE12240}" type="presParOf" srcId="{9D438F26-CD1B-4D67-AF02-B4D0BD99464E}" destId="{DAC041B6-6570-477A-B4C1-5CB7E0EFE0DC}" srcOrd="1" destOrd="0" presId="urn:microsoft.com/office/officeart/2016/7/layout/BasicLinearProcessNumbered#1"/>
    <dgm:cxn modelId="{5F897C40-4F74-425D-8ECE-E06A106892E5}" type="presParOf" srcId="{9D438F26-CD1B-4D67-AF02-B4D0BD99464E}" destId="{F8ADDB2A-2689-4ACF-8222-B372EB5C8D35}" srcOrd="2" destOrd="0" presId="urn:microsoft.com/office/officeart/2016/7/layout/BasicLinearProcessNumbered#1"/>
    <dgm:cxn modelId="{B161A182-985E-47E7-B65C-F6AD87BFA0F7}" type="presParOf" srcId="{9D438F26-CD1B-4D67-AF02-B4D0BD99464E}" destId="{36EB2DDF-B510-4B3C-AF9A-757E14A78E4D}" srcOrd="3" destOrd="0" presId="urn:microsoft.com/office/officeart/2016/7/layout/BasicLinearProcessNumbered#1"/>
    <dgm:cxn modelId="{7BD9389C-58B0-429A-A0A4-F86C956367D0}" type="presParOf" srcId="{C09B749D-9CF7-492C-B341-D9553818451B}" destId="{D614FB06-8CED-483F-BE24-1087546691DE}" srcOrd="3" destOrd="0" presId="urn:microsoft.com/office/officeart/2016/7/layout/BasicLinearProcessNumbered#1"/>
    <dgm:cxn modelId="{770F762E-DE1C-4C6A-BCA8-38640279C500}" type="presParOf" srcId="{C09B749D-9CF7-492C-B341-D9553818451B}" destId="{B2B38551-F9C8-491A-8964-005E177278C4}" srcOrd="4" destOrd="0" presId="urn:microsoft.com/office/officeart/2016/7/layout/BasicLinearProcessNumbered#1"/>
    <dgm:cxn modelId="{76019184-C920-4D84-AD2B-10474A50278B}" type="presParOf" srcId="{B2B38551-F9C8-491A-8964-005E177278C4}" destId="{CF3856F7-3A6C-4483-A0B5-FC767AC6E3A8}" srcOrd="0" destOrd="0" presId="urn:microsoft.com/office/officeart/2016/7/layout/BasicLinearProcessNumbered#1"/>
    <dgm:cxn modelId="{D48B7003-F7E1-4854-A426-CDEDD0994F5D}" type="presParOf" srcId="{B2B38551-F9C8-491A-8964-005E177278C4}" destId="{6FE0CA6C-7E56-4B01-BACA-D672A5AE0A71}" srcOrd="1" destOrd="0" presId="urn:microsoft.com/office/officeart/2016/7/layout/BasicLinearProcessNumbered#1"/>
    <dgm:cxn modelId="{2CA008F0-724C-4312-8EA7-2BD824FD46CD}" type="presParOf" srcId="{B2B38551-F9C8-491A-8964-005E177278C4}" destId="{27899087-913C-43C7-B731-F9FEEDC45296}" srcOrd="2" destOrd="0" presId="urn:microsoft.com/office/officeart/2016/7/layout/BasicLinearProcessNumbered#1"/>
    <dgm:cxn modelId="{E91E520A-5FC0-442E-9B2F-AD63BA43D50B}" type="presParOf" srcId="{B2B38551-F9C8-491A-8964-005E177278C4}" destId="{26199207-09A6-4B20-A808-7273B9F71032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0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BPMKS</a:t>
          </a:r>
        </a:p>
      </dsp:txBody>
      <dsp:txXfrm>
        <a:off x="0" y="1086096"/>
        <a:ext cx="2648231" cy="1714889"/>
      </dsp:txXfrm>
    </dsp:sp>
    <dsp:sp modelId="{94E9EF1A-1D07-4210-9402-6C559E90358A}">
      <dsp:nvSpPr>
        <dsp:cNvPr id="0" name=""/>
        <dsp:cNvSpPr/>
      </dsp:nvSpPr>
      <dsp:spPr>
        <a:xfrm>
          <a:off x="895393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1</a:t>
          </a:r>
        </a:p>
      </dsp:txBody>
      <dsp:txXfrm>
        <a:off x="895393" y="285814"/>
        <a:ext cx="857444" cy="857444"/>
      </dsp:txXfrm>
    </dsp:sp>
    <dsp:sp modelId="{B9E74D06-8974-46A7-BDE8-CAC0846523DB}">
      <dsp:nvSpPr>
        <dsp:cNvPr id="0" name=""/>
        <dsp:cNvSpPr/>
      </dsp:nvSpPr>
      <dsp:spPr>
        <a:xfrm>
          <a:off x="0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F9B26-840A-4F96-8D27-2D7E00511C9A}">
      <dsp:nvSpPr>
        <dsp:cNvPr id="0" name=""/>
        <dsp:cNvSpPr/>
      </dsp:nvSpPr>
      <dsp:spPr>
        <a:xfrm>
          <a:off x="2913054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Barlow" panose="020B0604020202020204" charset="0"/>
            </a:rPr>
            <a:t>Pembangunan &amp; </a:t>
          </a:r>
          <a:r>
            <a:rPr lang="en-US" sz="1800" kern="1200" dirty="0" err="1">
              <a:solidFill>
                <a:schemeClr val="tx1"/>
              </a:solidFill>
              <a:latin typeface="Barlow" panose="020B0604020202020204" charset="0"/>
            </a:rPr>
            <a:t>Rehabilitasi</a:t>
          </a:r>
          <a:endParaRPr lang="en-US" sz="1800" kern="1200" dirty="0">
            <a:solidFill>
              <a:schemeClr val="tx1"/>
            </a:solidFill>
            <a:latin typeface="Barlow" panose="020B060402020202020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  <a:latin typeface="Barlow" panose="020B0604020202020204" charset="0"/>
            </a:rPr>
            <a:t>Sekolah</a:t>
          </a:r>
          <a:r>
            <a:rPr lang="en-US" sz="1800" kern="12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Barlow" panose="020B0604020202020204" charset="0"/>
            </a:rPr>
            <a:t>Dasar</a:t>
          </a:r>
          <a:r>
            <a:rPr lang="en-US" sz="1800" kern="1200" dirty="0">
              <a:solidFill>
                <a:schemeClr val="tx1"/>
              </a:solidFill>
              <a:latin typeface="Barlow" panose="020B0604020202020204" charset="0"/>
            </a:rPr>
            <a:t>.</a:t>
          </a:r>
        </a:p>
      </dsp:txBody>
      <dsp:txXfrm>
        <a:off x="2913054" y="1086096"/>
        <a:ext cx="2648231" cy="1714889"/>
      </dsp:txXfrm>
    </dsp:sp>
    <dsp:sp modelId="{DAC041B6-6570-477A-B4C1-5CB7E0EFE0DC}">
      <dsp:nvSpPr>
        <dsp:cNvPr id="0" name=""/>
        <dsp:cNvSpPr/>
      </dsp:nvSpPr>
      <dsp:spPr>
        <a:xfrm>
          <a:off x="3808448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2</a:t>
          </a:r>
        </a:p>
      </dsp:txBody>
      <dsp:txXfrm>
        <a:off x="3808448" y="285814"/>
        <a:ext cx="857444" cy="857444"/>
      </dsp:txXfrm>
    </dsp:sp>
    <dsp:sp modelId="{F8ADDB2A-2689-4ACF-8222-B372EB5C8D35}">
      <dsp:nvSpPr>
        <dsp:cNvPr id="0" name=""/>
        <dsp:cNvSpPr/>
      </dsp:nvSpPr>
      <dsp:spPr>
        <a:xfrm>
          <a:off x="2913054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53AE2-89B5-4ADC-817A-FEF4E0BC4B49}">
      <dsp:nvSpPr>
        <dsp:cNvPr id="0" name=""/>
        <dsp:cNvSpPr/>
      </dsp:nvSpPr>
      <dsp:spPr>
        <a:xfrm>
          <a:off x="5826109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Pelaksanaan</a:t>
          </a: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Lomba</a:t>
          </a: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.</a:t>
          </a:r>
        </a:p>
      </dsp:txBody>
      <dsp:txXfrm>
        <a:off x="5826109" y="1086096"/>
        <a:ext cx="2648231" cy="1714889"/>
      </dsp:txXfrm>
    </dsp:sp>
    <dsp:sp modelId="{82EE2C17-F664-4616-8F76-97637F08E124}">
      <dsp:nvSpPr>
        <dsp:cNvPr id="0" name=""/>
        <dsp:cNvSpPr/>
      </dsp:nvSpPr>
      <dsp:spPr>
        <a:xfrm>
          <a:off x="6721502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3</a:t>
          </a:r>
        </a:p>
      </dsp:txBody>
      <dsp:txXfrm>
        <a:off x="6721502" y="285814"/>
        <a:ext cx="857444" cy="857444"/>
      </dsp:txXfrm>
    </dsp:sp>
    <dsp:sp modelId="{96383FDE-483E-4E6D-B151-4FC41C065094}">
      <dsp:nvSpPr>
        <dsp:cNvPr id="0" name=""/>
        <dsp:cNvSpPr/>
      </dsp:nvSpPr>
      <dsp:spPr>
        <a:xfrm>
          <a:off x="5826109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0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PPDB 2023</a:t>
          </a:r>
        </a:p>
      </dsp:txBody>
      <dsp:txXfrm>
        <a:off x="0" y="1086096"/>
        <a:ext cx="2648231" cy="1714889"/>
      </dsp:txXfrm>
    </dsp:sp>
    <dsp:sp modelId="{94E9EF1A-1D07-4210-9402-6C559E90358A}">
      <dsp:nvSpPr>
        <dsp:cNvPr id="0" name=""/>
        <dsp:cNvSpPr/>
      </dsp:nvSpPr>
      <dsp:spPr>
        <a:xfrm>
          <a:off x="895393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1</a:t>
          </a:r>
        </a:p>
      </dsp:txBody>
      <dsp:txXfrm>
        <a:off x="895393" y="285814"/>
        <a:ext cx="857444" cy="857444"/>
      </dsp:txXfrm>
    </dsp:sp>
    <dsp:sp modelId="{B9E74D06-8974-46A7-BDE8-CAC0846523DB}">
      <dsp:nvSpPr>
        <dsp:cNvPr id="0" name=""/>
        <dsp:cNvSpPr/>
      </dsp:nvSpPr>
      <dsp:spPr>
        <a:xfrm>
          <a:off x="0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F9B26-840A-4F96-8D27-2D7E00511C9A}">
      <dsp:nvSpPr>
        <dsp:cNvPr id="0" name=""/>
        <dsp:cNvSpPr/>
      </dsp:nvSpPr>
      <dsp:spPr>
        <a:xfrm>
          <a:off x="2913054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  <a:latin typeface="Barlow" panose="020B0604020202020204" charset="0"/>
            </a:rPr>
            <a:t>KREASSO</a:t>
          </a:r>
          <a:endParaRPr lang="en-US" sz="2000" kern="1200" dirty="0">
            <a:solidFill>
              <a:schemeClr val="tx1"/>
            </a:solidFill>
            <a:latin typeface="Barlow" panose="020B0604020202020204" charset="0"/>
          </a:endParaRPr>
        </a:p>
      </dsp:txBody>
      <dsp:txXfrm>
        <a:off x="2913054" y="1086096"/>
        <a:ext cx="2648231" cy="1714889"/>
      </dsp:txXfrm>
    </dsp:sp>
    <dsp:sp modelId="{DAC041B6-6570-477A-B4C1-5CB7E0EFE0DC}">
      <dsp:nvSpPr>
        <dsp:cNvPr id="0" name=""/>
        <dsp:cNvSpPr/>
      </dsp:nvSpPr>
      <dsp:spPr>
        <a:xfrm>
          <a:off x="3808448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2</a:t>
          </a:r>
        </a:p>
      </dsp:txBody>
      <dsp:txXfrm>
        <a:off x="3808448" y="285814"/>
        <a:ext cx="857444" cy="857444"/>
      </dsp:txXfrm>
    </dsp:sp>
    <dsp:sp modelId="{F8ADDB2A-2689-4ACF-8222-B372EB5C8D35}">
      <dsp:nvSpPr>
        <dsp:cNvPr id="0" name=""/>
        <dsp:cNvSpPr/>
      </dsp:nvSpPr>
      <dsp:spPr>
        <a:xfrm>
          <a:off x="2913054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53AE2-89B5-4ADC-817A-FEF4E0BC4B49}">
      <dsp:nvSpPr>
        <dsp:cNvPr id="0" name=""/>
        <dsp:cNvSpPr/>
      </dsp:nvSpPr>
      <dsp:spPr>
        <a:xfrm>
          <a:off x="5826109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Pembangunan </a:t>
          </a: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Gedung</a:t>
          </a: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 SMP</a:t>
          </a:r>
        </a:p>
      </dsp:txBody>
      <dsp:txXfrm>
        <a:off x="5826109" y="1086096"/>
        <a:ext cx="2648231" cy="1714889"/>
      </dsp:txXfrm>
    </dsp:sp>
    <dsp:sp modelId="{82EE2C17-F664-4616-8F76-97637F08E124}">
      <dsp:nvSpPr>
        <dsp:cNvPr id="0" name=""/>
        <dsp:cNvSpPr/>
      </dsp:nvSpPr>
      <dsp:spPr>
        <a:xfrm>
          <a:off x="6721502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3</a:t>
          </a:r>
        </a:p>
      </dsp:txBody>
      <dsp:txXfrm>
        <a:off x="6721502" y="285814"/>
        <a:ext cx="857444" cy="857444"/>
      </dsp:txXfrm>
    </dsp:sp>
    <dsp:sp modelId="{96383FDE-483E-4E6D-B151-4FC41C065094}">
      <dsp:nvSpPr>
        <dsp:cNvPr id="0" name=""/>
        <dsp:cNvSpPr/>
      </dsp:nvSpPr>
      <dsp:spPr>
        <a:xfrm>
          <a:off x="5826109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0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28292B"/>
              </a:solidFill>
              <a:latin typeface="Barlow" panose="020B0604020202020204" charset="0"/>
            </a:rPr>
            <a:t>PNFest</a:t>
          </a:r>
          <a:endParaRPr lang="en-US" sz="2000" kern="1200" dirty="0">
            <a:solidFill>
              <a:srgbClr val="28292B"/>
            </a:solidFill>
            <a:latin typeface="Barlow" panose="020B0604020202020204" charset="0"/>
          </a:endParaRPr>
        </a:p>
      </dsp:txBody>
      <dsp:txXfrm>
        <a:off x="0" y="1086096"/>
        <a:ext cx="2648231" cy="1714889"/>
      </dsp:txXfrm>
    </dsp:sp>
    <dsp:sp modelId="{94E9EF1A-1D07-4210-9402-6C559E90358A}">
      <dsp:nvSpPr>
        <dsp:cNvPr id="0" name=""/>
        <dsp:cNvSpPr/>
      </dsp:nvSpPr>
      <dsp:spPr>
        <a:xfrm>
          <a:off x="895393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1</a:t>
          </a:r>
        </a:p>
      </dsp:txBody>
      <dsp:txXfrm>
        <a:off x="895393" y="285814"/>
        <a:ext cx="857444" cy="857444"/>
      </dsp:txXfrm>
    </dsp:sp>
    <dsp:sp modelId="{B9E74D06-8974-46A7-BDE8-CAC0846523DB}">
      <dsp:nvSpPr>
        <dsp:cNvPr id="0" name=""/>
        <dsp:cNvSpPr/>
      </dsp:nvSpPr>
      <dsp:spPr>
        <a:xfrm>
          <a:off x="0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53AE2-89B5-4ADC-817A-FEF4E0BC4B49}">
      <dsp:nvSpPr>
        <dsp:cNvPr id="0" name=""/>
        <dsp:cNvSpPr/>
      </dsp:nvSpPr>
      <dsp:spPr>
        <a:xfrm>
          <a:off x="2913054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u="none" strike="noStrike" kern="1200" dirty="0">
              <a:solidFill>
                <a:srgbClr val="28292B"/>
              </a:solidFill>
              <a:effectLst/>
              <a:latin typeface="Barlow" panose="020B0604020202020204" charset="0"/>
            </a:rPr>
            <a:t>P</a:t>
          </a:r>
          <a:r>
            <a:rPr lang="id-ID" sz="2000" b="0" i="0" u="none" strike="noStrike" kern="1200" dirty="0">
              <a:solidFill>
                <a:srgbClr val="28292B"/>
              </a:solidFill>
              <a:effectLst/>
              <a:latin typeface="Barlow" panose="020B0604020202020204" charset="0"/>
            </a:rPr>
            <a:t>enyisiran Anak Tidak Sekolah (ATS)</a:t>
          </a:r>
          <a:endParaRPr lang="en-US" sz="2000" kern="1200" dirty="0">
            <a:solidFill>
              <a:srgbClr val="28292B"/>
            </a:solidFill>
            <a:latin typeface="Barlow" panose="020B0604020202020204" charset="0"/>
          </a:endParaRPr>
        </a:p>
      </dsp:txBody>
      <dsp:txXfrm>
        <a:off x="2913054" y="1086096"/>
        <a:ext cx="2648231" cy="1714889"/>
      </dsp:txXfrm>
    </dsp:sp>
    <dsp:sp modelId="{82EE2C17-F664-4616-8F76-97637F08E124}">
      <dsp:nvSpPr>
        <dsp:cNvPr id="0" name=""/>
        <dsp:cNvSpPr/>
      </dsp:nvSpPr>
      <dsp:spPr>
        <a:xfrm>
          <a:off x="3808448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2</a:t>
          </a:r>
        </a:p>
      </dsp:txBody>
      <dsp:txXfrm>
        <a:off x="3808448" y="285814"/>
        <a:ext cx="857444" cy="857444"/>
      </dsp:txXfrm>
    </dsp:sp>
    <dsp:sp modelId="{96383FDE-483E-4E6D-B151-4FC41C065094}">
      <dsp:nvSpPr>
        <dsp:cNvPr id="0" name=""/>
        <dsp:cNvSpPr/>
      </dsp:nvSpPr>
      <dsp:spPr>
        <a:xfrm>
          <a:off x="2913054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BA089-E576-4FF4-865F-C3BBF7659A23}">
      <dsp:nvSpPr>
        <dsp:cNvPr id="0" name=""/>
        <dsp:cNvSpPr/>
      </dsp:nvSpPr>
      <dsp:spPr>
        <a:xfrm>
          <a:off x="5826109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Penyaluran</a:t>
          </a: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 Dana BOP </a:t>
          </a: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Kesetaraan</a:t>
          </a:r>
          <a:endParaRPr lang="en-US" sz="2000" kern="1200" dirty="0">
            <a:solidFill>
              <a:schemeClr val="tx1"/>
            </a:solidFill>
            <a:latin typeface="Barlow" panose="020B0604020202020204" charset="0"/>
          </a:endParaRPr>
        </a:p>
      </dsp:txBody>
      <dsp:txXfrm>
        <a:off x="5826109" y="1086096"/>
        <a:ext cx="2648231" cy="1714889"/>
      </dsp:txXfrm>
    </dsp:sp>
    <dsp:sp modelId="{3CBA3CC0-D70A-4B98-9329-64604EDF25F0}">
      <dsp:nvSpPr>
        <dsp:cNvPr id="0" name=""/>
        <dsp:cNvSpPr/>
      </dsp:nvSpPr>
      <dsp:spPr>
        <a:xfrm>
          <a:off x="6721502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3</a:t>
          </a:r>
        </a:p>
      </dsp:txBody>
      <dsp:txXfrm>
        <a:off x="6721502" y="285814"/>
        <a:ext cx="857444" cy="857444"/>
      </dsp:txXfrm>
    </dsp:sp>
    <dsp:sp modelId="{5BE72261-3EB3-4585-8739-2FFBAED12B80}">
      <dsp:nvSpPr>
        <dsp:cNvPr id="0" name=""/>
        <dsp:cNvSpPr/>
      </dsp:nvSpPr>
      <dsp:spPr>
        <a:xfrm>
          <a:off x="5826109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53AE2-89B5-4ADC-817A-FEF4E0BC4B49}">
      <dsp:nvSpPr>
        <dsp:cNvPr id="0" name=""/>
        <dsp:cNvSpPr/>
      </dsp:nvSpPr>
      <dsp:spPr>
        <a:xfrm>
          <a:off x="1034" y="0"/>
          <a:ext cx="4034415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31453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Penerbitan</a:t>
          </a: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Barlow" panose="020B0604020202020204" charset="0"/>
            </a:rPr>
            <a:t>Izin</a:t>
          </a:r>
          <a:endParaRPr lang="en-US" sz="2000" kern="1200" dirty="0">
            <a:solidFill>
              <a:schemeClr val="tx1"/>
            </a:solidFill>
            <a:latin typeface="Barlow" panose="020B0604020202020204" charset="0"/>
          </a:endParaRPr>
        </a:p>
      </dsp:txBody>
      <dsp:txXfrm>
        <a:off x="1034" y="1086096"/>
        <a:ext cx="4034415" cy="1714889"/>
      </dsp:txXfrm>
    </dsp:sp>
    <dsp:sp modelId="{82EE2C17-F664-4616-8F76-97637F08E124}">
      <dsp:nvSpPr>
        <dsp:cNvPr id="0" name=""/>
        <dsp:cNvSpPr/>
      </dsp:nvSpPr>
      <dsp:spPr>
        <a:xfrm>
          <a:off x="1589519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1</a:t>
          </a:r>
        </a:p>
      </dsp:txBody>
      <dsp:txXfrm>
        <a:off x="1589519" y="285814"/>
        <a:ext cx="857444" cy="857444"/>
      </dsp:txXfrm>
    </dsp:sp>
    <dsp:sp modelId="{96383FDE-483E-4E6D-B151-4FC41C065094}">
      <dsp:nvSpPr>
        <dsp:cNvPr id="0" name=""/>
        <dsp:cNvSpPr/>
      </dsp:nvSpPr>
      <dsp:spPr>
        <a:xfrm>
          <a:off x="1034" y="2858077"/>
          <a:ext cx="403441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BA089-E576-4FF4-865F-C3BBF7659A23}">
      <dsp:nvSpPr>
        <dsp:cNvPr id="0" name=""/>
        <dsp:cNvSpPr/>
      </dsp:nvSpPr>
      <dsp:spPr>
        <a:xfrm>
          <a:off x="4438891" y="0"/>
          <a:ext cx="4034415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31453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Bahasa &amp; Sastra</a:t>
          </a:r>
        </a:p>
      </dsp:txBody>
      <dsp:txXfrm>
        <a:off x="4438891" y="1086096"/>
        <a:ext cx="4034415" cy="1714889"/>
      </dsp:txXfrm>
    </dsp:sp>
    <dsp:sp modelId="{3CBA3CC0-D70A-4B98-9329-64604EDF25F0}">
      <dsp:nvSpPr>
        <dsp:cNvPr id="0" name=""/>
        <dsp:cNvSpPr/>
      </dsp:nvSpPr>
      <dsp:spPr>
        <a:xfrm>
          <a:off x="6027376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2</a:t>
          </a:r>
        </a:p>
      </dsp:txBody>
      <dsp:txXfrm>
        <a:off x="6027376" y="285814"/>
        <a:ext cx="857444" cy="857444"/>
      </dsp:txXfrm>
    </dsp:sp>
    <dsp:sp modelId="{5BE72261-3EB3-4585-8739-2FFBAED12B80}">
      <dsp:nvSpPr>
        <dsp:cNvPr id="0" name=""/>
        <dsp:cNvSpPr/>
      </dsp:nvSpPr>
      <dsp:spPr>
        <a:xfrm>
          <a:off x="4438891" y="2858077"/>
          <a:ext cx="403441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0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SUB-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BAGIAN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b="0" kern="1200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rPr>
            <a:t>ADMINISTRASI &amp; UMUM</a:t>
          </a:r>
        </a:p>
      </dsp:txBody>
      <dsp:txXfrm>
        <a:off x="0" y="1086096"/>
        <a:ext cx="2648231" cy="1714889"/>
      </dsp:txXfrm>
    </dsp:sp>
    <dsp:sp modelId="{94E9EF1A-1D07-4210-9402-6C559E90358A}">
      <dsp:nvSpPr>
        <dsp:cNvPr id="0" name=""/>
        <dsp:cNvSpPr/>
      </dsp:nvSpPr>
      <dsp:spPr>
        <a:xfrm>
          <a:off x="895393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1</a:t>
          </a:r>
        </a:p>
      </dsp:txBody>
      <dsp:txXfrm>
        <a:off x="895393" y="285814"/>
        <a:ext cx="857444" cy="857444"/>
      </dsp:txXfrm>
    </dsp:sp>
    <dsp:sp modelId="{B9E74D06-8974-46A7-BDE8-CAC0846523DB}">
      <dsp:nvSpPr>
        <dsp:cNvPr id="0" name=""/>
        <dsp:cNvSpPr/>
      </dsp:nvSpPr>
      <dsp:spPr>
        <a:xfrm>
          <a:off x="0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F9B26-840A-4F96-8D27-2D7E00511C9A}">
      <dsp:nvSpPr>
        <dsp:cNvPr id="0" name=""/>
        <dsp:cNvSpPr/>
      </dsp:nvSpPr>
      <dsp:spPr>
        <a:xfrm>
          <a:off x="2913054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Barlow" panose="020B0604020202020204" charset="0"/>
            </a:rPr>
            <a:t>SUB- KOORDINATOR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ORGANISASI &amp; KEPEGAWAIAN</a:t>
          </a:r>
        </a:p>
      </dsp:txBody>
      <dsp:txXfrm>
        <a:off x="2913054" y="1086096"/>
        <a:ext cx="2648231" cy="1714889"/>
      </dsp:txXfrm>
    </dsp:sp>
    <dsp:sp modelId="{DAC041B6-6570-477A-B4C1-5CB7E0EFE0DC}">
      <dsp:nvSpPr>
        <dsp:cNvPr id="0" name=""/>
        <dsp:cNvSpPr/>
      </dsp:nvSpPr>
      <dsp:spPr>
        <a:xfrm>
          <a:off x="3808448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2</a:t>
          </a:r>
        </a:p>
      </dsp:txBody>
      <dsp:txXfrm>
        <a:off x="3808448" y="285814"/>
        <a:ext cx="857444" cy="857444"/>
      </dsp:txXfrm>
    </dsp:sp>
    <dsp:sp modelId="{F8ADDB2A-2689-4ACF-8222-B372EB5C8D35}">
      <dsp:nvSpPr>
        <dsp:cNvPr id="0" name=""/>
        <dsp:cNvSpPr/>
      </dsp:nvSpPr>
      <dsp:spPr>
        <a:xfrm>
          <a:off x="2913054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856F7-3A6C-4483-A0B5-FC767AC6E3A8}">
      <dsp:nvSpPr>
        <dsp:cNvPr id="0" name=""/>
        <dsp:cNvSpPr/>
      </dsp:nvSpPr>
      <dsp:spPr>
        <a:xfrm>
          <a:off x="5826109" y="0"/>
          <a:ext cx="2648231" cy="28581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206466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Barlow" panose="020B0604020202020204" charset="0"/>
            </a:rPr>
            <a:t>SUB-KOORDINATOR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Barlow" panose="020B0604020202020204" charset="0"/>
            </a:rPr>
            <a:t>PERENCANAAN &amp; PENGANGGARAN</a:t>
          </a:r>
        </a:p>
      </dsp:txBody>
      <dsp:txXfrm>
        <a:off x="5826109" y="1086096"/>
        <a:ext cx="2648231" cy="1714889"/>
      </dsp:txXfrm>
    </dsp:sp>
    <dsp:sp modelId="{6FE0CA6C-7E56-4B01-BACA-D672A5AE0A71}">
      <dsp:nvSpPr>
        <dsp:cNvPr id="0" name=""/>
        <dsp:cNvSpPr/>
      </dsp:nvSpPr>
      <dsp:spPr>
        <a:xfrm>
          <a:off x="6721502" y="285814"/>
          <a:ext cx="857444" cy="8574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850" tIns="12700" rIns="6685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Barlow" panose="020B0604020202020204" charset="0"/>
            </a:rPr>
            <a:t>3</a:t>
          </a:r>
        </a:p>
      </dsp:txBody>
      <dsp:txXfrm>
        <a:off x="6721502" y="285814"/>
        <a:ext cx="857444" cy="857444"/>
      </dsp:txXfrm>
    </dsp:sp>
    <dsp:sp modelId="{27899087-913C-43C7-B731-F9FEEDC45296}">
      <dsp:nvSpPr>
        <dsp:cNvPr id="0" name=""/>
        <dsp:cNvSpPr/>
      </dsp:nvSpPr>
      <dsp:spPr>
        <a:xfrm>
          <a:off x="5826109" y="2858077"/>
          <a:ext cx="2648231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69596F-24A5-40E9-9CEE-CB31AC927E51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5F116B-1210-4F85-9548-C746FE4EE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87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b87c9a92b_0_76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57" name="Google Shape;57;gfb87c9a92b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fb87c9a92b_0_96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46" name="Google Shape;246;gfb87c9a92b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5676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319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3143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0655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670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1894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b87c9a92b_0_84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8" name="Google Shape;78;gfb87c9a92b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1249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b87c9a92b_0_81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6" name="Google Shape;116;gfb87c9a92b_0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fb87c9a92b_0_96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46" name="Google Shape;246;gfb87c9a92b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50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80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1132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828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149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fb87c9a92b_0_96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46" name="Google Shape;246;gfb87c9a92b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1931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b87c9a92b_0_83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8" name="Google Shape;128;gfb87c9a92b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b87c9a92b_0_9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5" name="Google Shape;135;gfb87c9a92b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3025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53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471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b87c9a92b_0_83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8" name="Google Shape;128;gfb87c9a92b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3754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b87c9a92b_0_84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8" name="Google Shape;78;gfb87c9a92b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07708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b87c9a92b_0_9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5" name="Google Shape;135;gfb87c9a92b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62278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52683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44193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82615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b87c9a92b_0_83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8" name="Google Shape;128;gfb87c9a92b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52996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b87c9a92b_0_9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5" name="Google Shape;135;gfb87c9a92b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97789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4873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b87c9a92b_0_83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8" name="Google Shape;128;gfb87c9a92b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19834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b87c9a92b_0_9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5" name="Google Shape;135;gfb87c9a92b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69819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72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085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30691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b87c9a92b_0_83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8" name="Google Shape;128;gfb87c9a92b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93108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b87c9a92b_0_9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5" name="Google Shape;135;gfb87c9a92b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671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b87c9a92b_0_85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4" name="Google Shape;144;gfb87c9a92b_0_8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2236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fb87c9a92b_0_104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86" name="Google Shape;486;gfb87c9a92b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b87c9a92b_0_84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8" name="Google Shape;78;gfb87c9a92b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fb87c9a92b_0_96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46" name="Google Shape;246;gfb87c9a92b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5014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592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812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590675" y="-430404"/>
            <a:ext cx="6391200" cy="6391200"/>
          </a:xfrm>
          <a:prstGeom prst="chord">
            <a:avLst>
              <a:gd name="adj1" fmla="val 14385217"/>
              <a:gd name="adj2" fmla="val 720831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449540" y="784173"/>
            <a:ext cx="539646" cy="134911"/>
          </a:xfrm>
          <a:custGeom>
            <a:avLst/>
            <a:gdLst/>
            <a:ahLst/>
            <a:cxnLst/>
            <a:rect l="l" t="t" r="r" b="b"/>
            <a:pathLst>
              <a:path w="1079292" h="269823" extrusionOk="0">
                <a:moveTo>
                  <a:pt x="134912" y="0"/>
                </a:moveTo>
                <a:cubicBezTo>
                  <a:pt x="60373" y="0"/>
                  <a:pt x="0" y="60373"/>
                  <a:pt x="0" y="134912"/>
                </a:cubicBezTo>
                <a:cubicBezTo>
                  <a:pt x="0" y="209450"/>
                  <a:pt x="60373" y="269823"/>
                  <a:pt x="134912" y="269823"/>
                </a:cubicBezTo>
                <a:cubicBezTo>
                  <a:pt x="209450" y="269823"/>
                  <a:pt x="269823" y="209450"/>
                  <a:pt x="269823" y="134912"/>
                </a:cubicBezTo>
                <a:cubicBezTo>
                  <a:pt x="269823" y="60373"/>
                  <a:pt x="209450" y="0"/>
                  <a:pt x="134912" y="0"/>
                </a:cubicBezTo>
                <a:close/>
                <a:moveTo>
                  <a:pt x="944381" y="0"/>
                </a:moveTo>
                <a:cubicBezTo>
                  <a:pt x="869842" y="0"/>
                  <a:pt x="809469" y="60373"/>
                  <a:pt x="809469" y="134912"/>
                </a:cubicBezTo>
                <a:cubicBezTo>
                  <a:pt x="809469" y="209450"/>
                  <a:pt x="869842" y="269823"/>
                  <a:pt x="944381" y="269823"/>
                </a:cubicBezTo>
                <a:cubicBezTo>
                  <a:pt x="1018919" y="269823"/>
                  <a:pt x="1079292" y="209450"/>
                  <a:pt x="1079292" y="134912"/>
                </a:cubicBezTo>
                <a:cubicBezTo>
                  <a:pt x="1079292" y="60373"/>
                  <a:pt x="1018919" y="0"/>
                  <a:pt x="944381" y="0"/>
                </a:cubicBezTo>
                <a:close/>
                <a:moveTo>
                  <a:pt x="539646" y="0"/>
                </a:moveTo>
                <a:cubicBezTo>
                  <a:pt x="465107" y="0"/>
                  <a:pt x="404735" y="60373"/>
                  <a:pt x="404735" y="134912"/>
                </a:cubicBezTo>
                <a:cubicBezTo>
                  <a:pt x="404735" y="209450"/>
                  <a:pt x="465107" y="269823"/>
                  <a:pt x="539646" y="269823"/>
                </a:cubicBezTo>
                <a:cubicBezTo>
                  <a:pt x="614185" y="269823"/>
                  <a:pt x="674558" y="209450"/>
                  <a:pt x="674558" y="134912"/>
                </a:cubicBezTo>
                <a:cubicBezTo>
                  <a:pt x="674558" y="60373"/>
                  <a:pt x="614185" y="0"/>
                  <a:pt x="5396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838325"/>
            <a:ext cx="3497400" cy="1847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314625" y="4788300"/>
            <a:ext cx="548700" cy="1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buNone/>
              <a:defRPr/>
            </a:lvl1pPr>
            <a:lvl2pPr lvl="1" algn="l">
              <a:buNone/>
              <a:defRPr/>
            </a:lvl2pPr>
            <a:lvl3pPr lvl="2" algn="l">
              <a:buNone/>
              <a:defRPr/>
            </a:lvl3pPr>
            <a:lvl4pPr lvl="3" algn="l">
              <a:buNone/>
              <a:defRPr/>
            </a:lvl4pPr>
            <a:lvl5pPr lvl="4" algn="l">
              <a:buNone/>
              <a:defRPr/>
            </a:lvl5pPr>
            <a:lvl6pPr lvl="5" algn="l">
              <a:buNone/>
              <a:defRPr/>
            </a:lvl6pPr>
            <a:lvl7pPr lvl="6" algn="l">
              <a:buNone/>
              <a:defRPr/>
            </a:lvl7pPr>
            <a:lvl8pPr lvl="7" algn="l">
              <a:buNone/>
              <a:defRPr/>
            </a:lvl8pPr>
            <a:lvl9pPr lvl="8" algn="l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100" y="0"/>
            <a:ext cx="9144000" cy="5151300"/>
          </a:xfrm>
          <a:prstGeom prst="rect">
            <a:avLst/>
          </a:prstGeom>
          <a:solidFill>
            <a:srgbClr val="363739">
              <a:alpha val="709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514350" y="2263175"/>
            <a:ext cx="5557200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514350" y="2894375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42900" y="361950"/>
            <a:ext cx="539646" cy="134911"/>
          </a:xfrm>
          <a:custGeom>
            <a:avLst/>
            <a:gdLst/>
            <a:ahLst/>
            <a:cxnLst/>
            <a:rect l="l" t="t" r="r" b="b"/>
            <a:pathLst>
              <a:path w="1079292" h="269823" extrusionOk="0">
                <a:moveTo>
                  <a:pt x="134912" y="0"/>
                </a:moveTo>
                <a:cubicBezTo>
                  <a:pt x="60373" y="0"/>
                  <a:pt x="0" y="60373"/>
                  <a:pt x="0" y="134912"/>
                </a:cubicBezTo>
                <a:cubicBezTo>
                  <a:pt x="0" y="209450"/>
                  <a:pt x="60373" y="269823"/>
                  <a:pt x="134912" y="269823"/>
                </a:cubicBezTo>
                <a:cubicBezTo>
                  <a:pt x="209450" y="269823"/>
                  <a:pt x="269823" y="209450"/>
                  <a:pt x="269823" y="134912"/>
                </a:cubicBezTo>
                <a:cubicBezTo>
                  <a:pt x="269823" y="60373"/>
                  <a:pt x="209450" y="0"/>
                  <a:pt x="134912" y="0"/>
                </a:cubicBezTo>
                <a:close/>
                <a:moveTo>
                  <a:pt x="944381" y="0"/>
                </a:moveTo>
                <a:cubicBezTo>
                  <a:pt x="869842" y="0"/>
                  <a:pt x="809469" y="60373"/>
                  <a:pt x="809469" y="134912"/>
                </a:cubicBezTo>
                <a:cubicBezTo>
                  <a:pt x="809469" y="209450"/>
                  <a:pt x="869842" y="269823"/>
                  <a:pt x="944381" y="269823"/>
                </a:cubicBezTo>
                <a:cubicBezTo>
                  <a:pt x="1018919" y="269823"/>
                  <a:pt x="1079292" y="209450"/>
                  <a:pt x="1079292" y="134912"/>
                </a:cubicBezTo>
                <a:cubicBezTo>
                  <a:pt x="1079292" y="60373"/>
                  <a:pt x="1018919" y="0"/>
                  <a:pt x="944381" y="0"/>
                </a:cubicBezTo>
                <a:close/>
                <a:moveTo>
                  <a:pt x="539646" y="0"/>
                </a:moveTo>
                <a:cubicBezTo>
                  <a:pt x="465107" y="0"/>
                  <a:pt x="404735" y="60373"/>
                  <a:pt x="404735" y="134912"/>
                </a:cubicBezTo>
                <a:cubicBezTo>
                  <a:pt x="404735" y="209450"/>
                  <a:pt x="465107" y="269823"/>
                  <a:pt x="539646" y="269823"/>
                </a:cubicBezTo>
                <a:cubicBezTo>
                  <a:pt x="614185" y="269823"/>
                  <a:pt x="674558" y="209450"/>
                  <a:pt x="674558" y="134912"/>
                </a:cubicBezTo>
                <a:cubicBezTo>
                  <a:pt x="674558" y="60373"/>
                  <a:pt x="614185" y="0"/>
                  <a:pt x="5396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515525" y="2260775"/>
            <a:ext cx="4784400" cy="2346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488950" rtl="0">
              <a:spcBef>
                <a:spcPts val="0"/>
              </a:spcBef>
              <a:spcAft>
                <a:spcPts val="0"/>
              </a:spcAft>
              <a:buSzPts val="4100"/>
              <a:buChar char="•"/>
              <a:defRPr sz="4100" b="1"/>
            </a:lvl1pPr>
            <a:lvl2pPr marL="914400" lvl="1" indent="-488950" rtl="0">
              <a:spcBef>
                <a:spcPts val="800"/>
              </a:spcBef>
              <a:spcAft>
                <a:spcPts val="0"/>
              </a:spcAft>
              <a:buSzPts val="4100"/>
              <a:buChar char="○"/>
              <a:defRPr sz="4100" b="1"/>
            </a:lvl2pPr>
            <a:lvl3pPr marL="1371600" lvl="2" indent="-488950" rtl="0">
              <a:spcBef>
                <a:spcPts val="800"/>
              </a:spcBef>
              <a:spcAft>
                <a:spcPts val="0"/>
              </a:spcAft>
              <a:buSzPts val="4100"/>
              <a:buChar char="■"/>
              <a:defRPr sz="4100" b="1"/>
            </a:lvl3pPr>
            <a:lvl4pPr marL="1828800" lvl="3" indent="-488950" rtl="0">
              <a:spcBef>
                <a:spcPts val="800"/>
              </a:spcBef>
              <a:spcAft>
                <a:spcPts val="0"/>
              </a:spcAft>
              <a:buSzPts val="4100"/>
              <a:buChar char="●"/>
              <a:defRPr sz="4100" b="1"/>
            </a:lvl4pPr>
            <a:lvl5pPr marL="2286000" lvl="4" indent="-488950" rtl="0">
              <a:spcBef>
                <a:spcPts val="800"/>
              </a:spcBef>
              <a:spcAft>
                <a:spcPts val="0"/>
              </a:spcAft>
              <a:buSzPts val="4100"/>
              <a:buChar char="○"/>
              <a:defRPr sz="4100" b="1"/>
            </a:lvl5pPr>
            <a:lvl6pPr marL="2743200" lvl="5" indent="-488950" rtl="0">
              <a:spcBef>
                <a:spcPts val="800"/>
              </a:spcBef>
              <a:spcAft>
                <a:spcPts val="0"/>
              </a:spcAft>
              <a:buSzPts val="4100"/>
              <a:buChar char="■"/>
              <a:defRPr sz="4100" b="1"/>
            </a:lvl6pPr>
            <a:lvl7pPr marL="3200400" lvl="6" indent="-488950" rtl="0">
              <a:spcBef>
                <a:spcPts val="800"/>
              </a:spcBef>
              <a:spcAft>
                <a:spcPts val="0"/>
              </a:spcAft>
              <a:buSzPts val="4100"/>
              <a:buChar char="●"/>
              <a:defRPr sz="4100" b="1"/>
            </a:lvl7pPr>
            <a:lvl8pPr marL="3657600" lvl="7" indent="-488950" rtl="0">
              <a:spcBef>
                <a:spcPts val="800"/>
              </a:spcBef>
              <a:spcAft>
                <a:spcPts val="0"/>
              </a:spcAft>
              <a:buSzPts val="4100"/>
              <a:buChar char="○"/>
              <a:defRPr sz="4100" b="1"/>
            </a:lvl8pPr>
            <a:lvl9pPr marL="4114800" lvl="8" indent="-488950" rtl="0">
              <a:spcBef>
                <a:spcPts val="800"/>
              </a:spcBef>
              <a:spcAft>
                <a:spcPts val="800"/>
              </a:spcAft>
              <a:buSzPts val="4100"/>
              <a:buChar char="■"/>
              <a:defRPr sz="4100" b="1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515532" y="604394"/>
            <a:ext cx="537342" cy="539750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6549307" y="869192"/>
            <a:ext cx="1810639" cy="1810639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5817581" y="2205888"/>
            <a:ext cx="1467171" cy="734205"/>
          </a:xfrm>
          <a:custGeom>
            <a:avLst/>
            <a:gdLst/>
            <a:ahLst/>
            <a:cxnLst/>
            <a:rect l="l" t="t" r="r" b="b"/>
            <a:pathLst>
              <a:path w="2934342" h="1468410" extrusionOk="0">
                <a:moveTo>
                  <a:pt x="2934342" y="0"/>
                </a:moveTo>
                <a:cubicBezTo>
                  <a:pt x="2934342" y="811099"/>
                  <a:pt x="2277030" y="1468411"/>
                  <a:pt x="1465931" y="1468411"/>
                </a:cubicBezTo>
                <a:cubicBezTo>
                  <a:pt x="654832" y="1468411"/>
                  <a:pt x="0" y="811099"/>
                  <a:pt x="0" y="0"/>
                </a:cubicBezTo>
                <a:lnTo>
                  <a:pt x="293434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697262" y="806038"/>
            <a:ext cx="173875" cy="1364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Georgia"/>
              </a:rPr>
              <a:t>”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516600" y="514350"/>
            <a:ext cx="6480000" cy="71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516600" y="1967475"/>
            <a:ext cx="2108700" cy="255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2846689" y="1967475"/>
            <a:ext cx="2108700" cy="255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5176777" y="1967475"/>
            <a:ext cx="2108700" cy="255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516600" y="514350"/>
            <a:ext cx="6480000" cy="71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_ONLY_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516600" y="1655400"/>
            <a:ext cx="3679200" cy="1411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9"/>
          <p:cNvSpPr/>
          <p:nvPr/>
        </p:nvSpPr>
        <p:spPr>
          <a:xfrm>
            <a:off x="244527" y="379439"/>
            <a:ext cx="539646" cy="134912"/>
          </a:xfrm>
          <a:custGeom>
            <a:avLst/>
            <a:gdLst/>
            <a:ahLst/>
            <a:cxnLst/>
            <a:rect l="l" t="t" r="r" b="b"/>
            <a:pathLst>
              <a:path w="1079292" h="269823" extrusionOk="0">
                <a:moveTo>
                  <a:pt x="134912" y="0"/>
                </a:moveTo>
                <a:cubicBezTo>
                  <a:pt x="60373" y="0"/>
                  <a:pt x="0" y="60373"/>
                  <a:pt x="0" y="134912"/>
                </a:cubicBezTo>
                <a:cubicBezTo>
                  <a:pt x="0" y="209450"/>
                  <a:pt x="60373" y="269823"/>
                  <a:pt x="134912" y="269823"/>
                </a:cubicBezTo>
                <a:cubicBezTo>
                  <a:pt x="209450" y="269823"/>
                  <a:pt x="269823" y="209450"/>
                  <a:pt x="269823" y="134912"/>
                </a:cubicBezTo>
                <a:cubicBezTo>
                  <a:pt x="269823" y="60373"/>
                  <a:pt x="209450" y="0"/>
                  <a:pt x="134912" y="0"/>
                </a:cubicBezTo>
                <a:close/>
                <a:moveTo>
                  <a:pt x="944381" y="0"/>
                </a:moveTo>
                <a:cubicBezTo>
                  <a:pt x="869842" y="0"/>
                  <a:pt x="809469" y="60373"/>
                  <a:pt x="809469" y="134912"/>
                </a:cubicBezTo>
                <a:cubicBezTo>
                  <a:pt x="809469" y="209450"/>
                  <a:pt x="869842" y="269823"/>
                  <a:pt x="944381" y="269823"/>
                </a:cubicBezTo>
                <a:cubicBezTo>
                  <a:pt x="1018919" y="269823"/>
                  <a:pt x="1079292" y="209450"/>
                  <a:pt x="1079292" y="134912"/>
                </a:cubicBezTo>
                <a:cubicBezTo>
                  <a:pt x="1079292" y="60373"/>
                  <a:pt x="1018919" y="0"/>
                  <a:pt x="944381" y="0"/>
                </a:cubicBezTo>
                <a:close/>
                <a:moveTo>
                  <a:pt x="539646" y="0"/>
                </a:moveTo>
                <a:cubicBezTo>
                  <a:pt x="465107" y="0"/>
                  <a:pt x="404735" y="60373"/>
                  <a:pt x="404735" y="134912"/>
                </a:cubicBezTo>
                <a:cubicBezTo>
                  <a:pt x="404735" y="209450"/>
                  <a:pt x="465107" y="269823"/>
                  <a:pt x="539646" y="269823"/>
                </a:cubicBezTo>
                <a:cubicBezTo>
                  <a:pt x="614185" y="269823"/>
                  <a:pt x="674558" y="209450"/>
                  <a:pt x="674558" y="134912"/>
                </a:cubicBezTo>
                <a:cubicBezTo>
                  <a:pt x="674558" y="60373"/>
                  <a:pt x="614185" y="0"/>
                  <a:pt x="5396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516600" y="3066900"/>
            <a:ext cx="3679200" cy="26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6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516600" y="4406300"/>
            <a:ext cx="7772100" cy="30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6600" y="514350"/>
            <a:ext cx="64800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6600" y="1967475"/>
            <a:ext cx="6768900" cy="2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•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●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●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302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r" rtl="0">
              <a:buNone/>
              <a:defRPr sz="11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ctrTitle"/>
          </p:nvPr>
        </p:nvSpPr>
        <p:spPr>
          <a:xfrm>
            <a:off x="194910" y="1108904"/>
            <a:ext cx="4318907" cy="230104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DISKUSI KELOMPOK TERBATAS</a:t>
            </a:r>
            <a:endParaRPr dirty="0"/>
          </a:p>
        </p:txBody>
      </p:sp>
      <p:sp>
        <p:nvSpPr>
          <p:cNvPr id="62" name="Google Shape;62;p12"/>
          <p:cNvSpPr/>
          <p:nvPr/>
        </p:nvSpPr>
        <p:spPr>
          <a:xfrm>
            <a:off x="5133805" y="3409950"/>
            <a:ext cx="1219200" cy="1219196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2"/>
          <p:cNvSpPr/>
          <p:nvPr/>
        </p:nvSpPr>
        <p:spPr>
          <a:xfrm>
            <a:off x="7441602" y="1384379"/>
            <a:ext cx="1400232" cy="700707"/>
          </a:xfrm>
          <a:custGeom>
            <a:avLst/>
            <a:gdLst/>
            <a:ahLst/>
            <a:cxnLst/>
            <a:rect l="l" t="t" r="r" b="b"/>
            <a:pathLst>
              <a:path w="2800464" h="1401415" extrusionOk="0">
                <a:moveTo>
                  <a:pt x="2800465" y="0"/>
                </a:moveTo>
                <a:cubicBezTo>
                  <a:pt x="2800465" y="774093"/>
                  <a:pt x="2173142" y="1401416"/>
                  <a:pt x="1399049" y="1401416"/>
                </a:cubicBezTo>
                <a:cubicBezTo>
                  <a:pt x="624956" y="1401416"/>
                  <a:pt x="0" y="774093"/>
                  <a:pt x="0" y="0"/>
                </a:cubicBezTo>
                <a:lnTo>
                  <a:pt x="280046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03" y="1057761"/>
            <a:ext cx="2427515" cy="3408228"/>
          </a:xfrm>
          <a:prstGeom prst="rect">
            <a:avLst/>
          </a:prstGeom>
        </p:spPr>
      </p:pic>
      <p:sp>
        <p:nvSpPr>
          <p:cNvPr id="9" name="Google Shape;59;p12"/>
          <p:cNvSpPr txBox="1">
            <a:spLocks/>
          </p:cNvSpPr>
          <p:nvPr/>
        </p:nvSpPr>
        <p:spPr>
          <a:xfrm>
            <a:off x="4578230" y="4400910"/>
            <a:ext cx="4699459" cy="81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algn="ctr"/>
            <a:r>
              <a:rPr lang="en-US" sz="2300" b="0" dirty="0" err="1"/>
              <a:t>Dinas</a:t>
            </a:r>
            <a:r>
              <a:rPr lang="en-US" sz="2300" b="0" dirty="0"/>
              <a:t> </a:t>
            </a:r>
            <a:r>
              <a:rPr lang="en-US" sz="2300" b="0" dirty="0" err="1"/>
              <a:t>Pendidikan</a:t>
            </a:r>
            <a:r>
              <a:rPr lang="en-US" sz="2300" b="0" dirty="0"/>
              <a:t> Kota Surakarta</a:t>
            </a:r>
          </a:p>
        </p:txBody>
      </p:sp>
      <p:sp>
        <p:nvSpPr>
          <p:cNvPr id="10" name="Google Shape;59;p12"/>
          <p:cNvSpPr txBox="1">
            <a:spLocks/>
          </p:cNvSpPr>
          <p:nvPr/>
        </p:nvSpPr>
        <p:spPr>
          <a:xfrm>
            <a:off x="194909" y="3344160"/>
            <a:ext cx="3150183" cy="105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arlow"/>
              <a:buNone/>
              <a:defRPr sz="6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dirty="0"/>
              <a:t>TH.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"/>
          <p:cNvSpPr/>
          <p:nvPr/>
        </p:nvSpPr>
        <p:spPr>
          <a:xfrm>
            <a:off x="-754241" y="2818631"/>
            <a:ext cx="1810639" cy="1810639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4"/>
          <p:cNvSpPr/>
          <p:nvPr/>
        </p:nvSpPr>
        <p:spPr>
          <a:xfrm>
            <a:off x="762000" y="4019550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7270299" y="250425"/>
            <a:ext cx="1359408" cy="1359404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10</a:t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10" name="Google Shape;70;p13"/>
          <p:cNvSpPr txBox="1">
            <a:spLocks/>
          </p:cNvSpPr>
          <p:nvPr/>
        </p:nvSpPr>
        <p:spPr>
          <a:xfrm>
            <a:off x="3114219" y="2670020"/>
            <a:ext cx="3160388" cy="25465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</a:rPr>
              <a:t>Pembangunan Unit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</a:rPr>
              <a:t>Sekolah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</a:rPr>
              <a:t>Baru</a:t>
            </a:r>
            <a:endParaRPr lang="en-US" sz="1600" dirty="0">
              <a:solidFill>
                <a:schemeClr val="bg1"/>
              </a:solidFill>
              <a:latin typeface="Barlow" panose="020B0604020202020204" charset="0"/>
            </a:endParaRP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</a:rPr>
              <a:t>BPMKS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</a:rPr>
              <a:t>KREASSO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</a:rPr>
              <a:t>Vaksinasi</a:t>
            </a:r>
            <a:endParaRPr lang="en-US" sz="1600" dirty="0">
              <a:solidFill>
                <a:schemeClr val="bg1"/>
              </a:solidFill>
              <a:latin typeface="Barlow" panose="020B0604020202020204" charset="0"/>
            </a:endParaRPr>
          </a:p>
        </p:txBody>
      </p:sp>
      <p:sp>
        <p:nvSpPr>
          <p:cNvPr id="13" name="Google Shape;68;p13"/>
          <p:cNvSpPr txBox="1">
            <a:spLocks/>
          </p:cNvSpPr>
          <p:nvPr/>
        </p:nvSpPr>
        <p:spPr>
          <a:xfrm>
            <a:off x="1056398" y="1250879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>
                <a:solidFill>
                  <a:srgbClr val="EFBC49"/>
                </a:solidFill>
              </a:rPr>
              <a:t>KEGIATAN NON-</a:t>
            </a:r>
          </a:p>
          <a:p>
            <a:r>
              <a:rPr lang="en-US" sz="4000" dirty="0">
                <a:solidFill>
                  <a:schemeClr val="bg1"/>
                </a:solidFill>
              </a:rPr>
              <a:t>BELAJAR MENGAJAR </a:t>
            </a:r>
          </a:p>
        </p:txBody>
      </p:sp>
    </p:spTree>
    <p:extLst>
      <p:ext uri="{BB962C8B-B14F-4D97-AF65-F5344CB8AC3E}">
        <p14:creationId xmlns:p14="http://schemas.microsoft.com/office/powerpoint/2010/main" val="55597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7427544" y="250944"/>
            <a:ext cx="1897062" cy="2449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Laporan Kegiatan 2021</a:t>
            </a:r>
            <a:endParaRPr sz="11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PEMBANGUNAN </a:t>
            </a:r>
          </a:p>
          <a:p>
            <a:r>
              <a:rPr lang="en-US" sz="4000" dirty="0"/>
              <a:t>UNIT SEKOLAH BARU</a:t>
            </a:r>
          </a:p>
        </p:txBody>
      </p:sp>
      <p:sp>
        <p:nvSpPr>
          <p:cNvPr id="15" name="Google Shape;70;p13"/>
          <p:cNvSpPr txBox="1">
            <a:spLocks noGrp="1"/>
          </p:cNvSpPr>
          <p:nvPr>
            <p:ph type="body" idx="1"/>
          </p:nvPr>
        </p:nvSpPr>
        <p:spPr>
          <a:xfrm>
            <a:off x="516600" y="1609159"/>
            <a:ext cx="3160388" cy="25465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 SDN </a:t>
            </a:r>
            <a:r>
              <a:rPr lang="en-US" sz="1200" dirty="0" err="1">
                <a:latin typeface="Barlow" panose="020B0604020202020204" charset="0"/>
              </a:rPr>
              <a:t>Kleco</a:t>
            </a:r>
            <a:r>
              <a:rPr lang="en-US" sz="1200" dirty="0">
                <a:latin typeface="Barlow" panose="020B0604020202020204" charset="0"/>
              </a:rPr>
              <a:t> I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Kleco</a:t>
            </a:r>
            <a:r>
              <a:rPr lang="en-US" sz="1200" dirty="0">
                <a:latin typeface="Barlow" panose="020B0604020202020204" charset="0"/>
              </a:rPr>
              <a:t> II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Mojosongo</a:t>
            </a:r>
            <a:r>
              <a:rPr lang="en-US" sz="1200" dirty="0">
                <a:latin typeface="Barlow" panose="020B0604020202020204" charset="0"/>
              </a:rPr>
              <a:t> V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 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Mojosongo</a:t>
            </a:r>
            <a:r>
              <a:rPr lang="en-US" sz="1200" dirty="0">
                <a:latin typeface="Barlow" panose="020B0604020202020204" charset="0"/>
              </a:rPr>
              <a:t> VI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Sabrang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Lor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Jagalan</a:t>
            </a:r>
            <a:r>
              <a:rPr lang="en-US" sz="1200" dirty="0">
                <a:latin typeface="Barlow" panose="020B0604020202020204" charset="0"/>
              </a:rPr>
              <a:t> 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Dadapsari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Tahap</a:t>
            </a:r>
            <a:r>
              <a:rPr lang="en-US" sz="1200" dirty="0">
                <a:latin typeface="Barlow" panose="020B0604020202020204" charset="0"/>
              </a:rPr>
              <a:t> III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Kemasan</a:t>
            </a:r>
            <a:r>
              <a:rPr lang="en-US" sz="1200" dirty="0">
                <a:latin typeface="Barlow" panose="020B0604020202020204" charset="0"/>
              </a:rPr>
              <a:t> II</a:t>
            </a:r>
          </a:p>
          <a:p>
            <a:pPr marL="342900" indent="-342900">
              <a:lnSpc>
                <a:spcPct val="200000"/>
              </a:lnSpc>
            </a:pPr>
            <a:r>
              <a:rPr lang="en-US" sz="1200" dirty="0">
                <a:latin typeface="Barlow" panose="020B0604020202020204" charset="0"/>
              </a:rPr>
              <a:t>Pembangunan SDN </a:t>
            </a:r>
            <a:r>
              <a:rPr lang="en-US" sz="1200" dirty="0" err="1">
                <a:latin typeface="Barlow" panose="020B0604020202020204" charset="0"/>
              </a:rPr>
              <a:t>Rejosari</a:t>
            </a:r>
            <a:endParaRPr lang="en-US" sz="1200" dirty="0">
              <a:latin typeface="Barlow" panose="020B0604020202020204" charset="0"/>
            </a:endParaRPr>
          </a:p>
          <a:p>
            <a:pPr marL="171450" indent="-171450">
              <a:lnSpc>
                <a:spcPct val="200000"/>
              </a:lnSpc>
            </a:pPr>
            <a:endParaRPr sz="1200" dirty="0">
              <a:latin typeface="Barlow" panose="020B060402020202020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6532" y="1756982"/>
            <a:ext cx="3181012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Pembangunan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Lanjutan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Gedung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SMP N 18</a:t>
            </a:r>
          </a:p>
          <a:p>
            <a:pPr marL="171450" lvl="0" indent="-1714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Pembangunan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Lanjutan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Gedung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SMP N 20</a:t>
            </a:r>
          </a:p>
        </p:txBody>
      </p:sp>
      <p:sp>
        <p:nvSpPr>
          <p:cNvPr id="7" name="Rectangle 6"/>
          <p:cNvSpPr/>
          <p:nvPr/>
        </p:nvSpPr>
        <p:spPr>
          <a:xfrm>
            <a:off x="4246532" y="4286295"/>
            <a:ext cx="4678243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Jumlah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Anggaran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terkena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refokusing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</a:p>
          <a:p>
            <a:pPr lvl="0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Pembangunan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dilaksanakan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metode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berkelanjutan</a:t>
            </a:r>
            <a:endParaRPr lang="en-US" sz="1200" dirty="0">
              <a:solidFill>
                <a:schemeClr val="tx1"/>
              </a:solidFill>
              <a:latin typeface="Barlow" panose="020B0604020202020204" charset="0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17" y="2525232"/>
            <a:ext cx="3006327" cy="15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7427544" y="250944"/>
            <a:ext cx="1897062" cy="2449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Laporan Kegiatan 2021</a:t>
            </a:r>
            <a:endParaRPr sz="11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BPMKS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7391" y="1345217"/>
            <a:ext cx="5297170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: </a:t>
            </a:r>
            <a:r>
              <a:rPr lang="id-ID" sz="1200" dirty="0">
                <a:solidFill>
                  <a:schemeClr val="tx1"/>
                </a:solidFill>
                <a:latin typeface="Barlow" panose="020B0604020202020204" charset="0"/>
              </a:rPr>
              <a:t>Bantuan Pendidikan Masyarakat Kota Surakarta (BPMKS) yang digulirkan Pemkot Surakarta sejak delapan tahun lalu, sudah didesain sebagai jaring pengaman keberlanjutan pendidikan bagi siswa-siswi keluarga kurang mampu. Kucuran anggaran yang diberikan Pemkot sejak awal telah dikhususkan sebagai pendukung pembiayaan pendidikan.</a:t>
            </a:r>
            <a:endParaRPr lang="en-US" sz="1200" dirty="0">
              <a:solidFill>
                <a:schemeClr val="tx1"/>
              </a:solidFill>
              <a:latin typeface="Barlow" panose="020B0604020202020204" charset="0"/>
              <a:sym typeface="Source Sans Pro"/>
            </a:endParaRP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Sekolah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kurang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teliti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menginput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data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Orang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tua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/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tidak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segera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membelanjakan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BPMKS.</a:t>
            </a: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Menekankan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kembali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kepada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operator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sekolah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agar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lebih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teliti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menginput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data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perlunya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edukasi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kepada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orang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tua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membelanjakan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BPMKS di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Toko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Mitra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sudah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ditunjuk</a:t>
            </a:r>
            <a:endParaRPr lang="en-US" sz="1200" dirty="0">
              <a:solidFill>
                <a:schemeClr val="tx1"/>
              </a:solidFill>
              <a:latin typeface="Barlow" panose="020B0604020202020204" charset="0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28556"/>
              </p:ext>
            </p:extLst>
          </p:nvPr>
        </p:nvGraphicFramePr>
        <p:xfrm>
          <a:off x="464924" y="3723653"/>
          <a:ext cx="6565161" cy="868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349">
                  <a:extLst>
                    <a:ext uri="{9D8B030D-6E8A-4147-A177-3AD203B41FA5}">
                      <a16:colId xmlns:a16="http://schemas.microsoft.com/office/drawing/2014/main" val="145545621"/>
                    </a:ext>
                  </a:extLst>
                </a:gridCol>
                <a:gridCol w="2033772">
                  <a:extLst>
                    <a:ext uri="{9D8B030D-6E8A-4147-A177-3AD203B41FA5}">
                      <a16:colId xmlns:a16="http://schemas.microsoft.com/office/drawing/2014/main" val="947746548"/>
                    </a:ext>
                  </a:extLst>
                </a:gridCol>
                <a:gridCol w="2651040">
                  <a:extLst>
                    <a:ext uri="{9D8B030D-6E8A-4147-A177-3AD203B41FA5}">
                      <a16:colId xmlns:a16="http://schemas.microsoft.com/office/drawing/2014/main" val="779578623"/>
                    </a:ext>
                  </a:extLst>
                </a:gridCol>
              </a:tblGrid>
              <a:tr h="3310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Toko</a:t>
                      </a:r>
                      <a:r>
                        <a:rPr lang="en-US" sz="1200" dirty="0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Mitra</a:t>
                      </a:r>
                      <a:endParaRPr lang="en-US" sz="1200" dirty="0">
                        <a:solidFill>
                          <a:srgbClr val="EFBC49"/>
                        </a:solidFill>
                        <a:latin typeface="Barlow" panose="020B06040202020202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Realisasi</a:t>
                      </a:r>
                      <a:r>
                        <a:rPr lang="en-US" sz="1200" dirty="0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keuangan</a:t>
                      </a:r>
                      <a:endParaRPr lang="en-US" sz="1200" dirty="0">
                        <a:solidFill>
                          <a:srgbClr val="EFBC49"/>
                        </a:solidFill>
                        <a:latin typeface="Barlow" panose="020B060402020202020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Jumlah</a:t>
                      </a:r>
                      <a:r>
                        <a:rPr lang="en-US" sz="1200" dirty="0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EFBC49"/>
                          </a:solidFill>
                          <a:latin typeface="Barlow" panose="020B0604020202020204" charset="0"/>
                        </a:rPr>
                        <a:t>penerima</a:t>
                      </a:r>
                      <a:endParaRPr lang="en-US" sz="1200" dirty="0">
                        <a:solidFill>
                          <a:srgbClr val="EFBC49"/>
                        </a:solidFill>
                        <a:latin typeface="Barlow" panose="020B060402020202020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589032"/>
                  </a:ext>
                </a:extLst>
              </a:tr>
              <a:tr h="5371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Barlow" panose="020B060402020202020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Barlow" panose="020B0604020202020204" charset="0"/>
                        </a:rPr>
                        <a:t>99,49%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Barlow" panose="020B0604020202020204" charset="0"/>
                        </a:rPr>
                        <a:t>22.240 </a:t>
                      </a:r>
                      <a:r>
                        <a:rPr lang="en-US" sz="2400" dirty="0" err="1">
                          <a:latin typeface="Barlow" panose="020B0604020202020204" charset="0"/>
                        </a:rPr>
                        <a:t>siswa</a:t>
                      </a:r>
                      <a:endParaRPr lang="en-US" sz="2400" dirty="0">
                        <a:latin typeface="Barlow" panose="020B060402020202020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47226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832" y="2079687"/>
            <a:ext cx="2133586" cy="21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83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7427544" y="250944"/>
            <a:ext cx="1897062" cy="2449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Laporan Kegiatan 2021</a:t>
            </a:r>
            <a:endParaRPr sz="11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KREASSO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429514" y="1620970"/>
            <a:ext cx="4868387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: 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KREASSO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merupakan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sebuah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event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tahunan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Pemerintah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Kota Surakarta yang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dalam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hal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ini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adalah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Dinas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Pendidikan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,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dimana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event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ini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dilaksanakan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seluruhnya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oleh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pelajar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.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Dengan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slogan “Dari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Pelajar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Surakarta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untuk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Pelajar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Indonesia” KREASSO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mulai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bergulir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</a:t>
            </a:r>
            <a:r>
              <a:rPr lang="en-IN" sz="1200" dirty="0" err="1">
                <a:solidFill>
                  <a:schemeClr val="tx1"/>
                </a:solidFill>
                <a:latin typeface="Barlow" panose="020B0604020202020204" charset="0"/>
              </a:rPr>
              <a:t>sejak</a:t>
            </a:r>
            <a:r>
              <a:rPr lang="en-IN" sz="1200" dirty="0">
                <a:solidFill>
                  <a:schemeClr val="tx1"/>
                </a:solidFill>
                <a:latin typeface="Barlow" panose="020B0604020202020204" charset="0"/>
              </a:rPr>
              <a:t> 2010. </a:t>
            </a: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Anggaran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terkena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refocusing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kebijakan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pemerintah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pusat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daerah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terkait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dilarang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berkerumun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menanggulangi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penyebaran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Covid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19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sehingga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kurang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optimal.</a:t>
            </a: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KREASSO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dilakukan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secara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daring 2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hari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melalui</a:t>
            </a:r>
            <a:r>
              <a:rPr lang="en-US" sz="1200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live </a:t>
            </a:r>
            <a:r>
              <a:rPr lang="en-US" sz="1200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youtube</a:t>
            </a:r>
            <a:endParaRPr lang="en-US" sz="1200" dirty="0">
              <a:solidFill>
                <a:schemeClr val="tx1"/>
              </a:solidFill>
              <a:latin typeface="Barlow" panose="020B0604020202020204" charset="0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" name="Google Shape;68;p13"/>
          <p:cNvSpPr txBox="1">
            <a:spLocks/>
          </p:cNvSpPr>
          <p:nvPr/>
        </p:nvSpPr>
        <p:spPr>
          <a:xfrm>
            <a:off x="546191" y="903070"/>
            <a:ext cx="2475305" cy="25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1600" b="0" dirty="0" err="1"/>
              <a:t>Kreatif</a:t>
            </a:r>
            <a:r>
              <a:rPr lang="en-US" sz="1600" b="0" dirty="0"/>
              <a:t> </a:t>
            </a:r>
            <a:r>
              <a:rPr lang="en-US" sz="1600" b="0" dirty="0" err="1"/>
              <a:t>Anak</a:t>
            </a:r>
            <a:r>
              <a:rPr lang="en-US" sz="1600" b="0" dirty="0"/>
              <a:t> </a:t>
            </a:r>
            <a:r>
              <a:rPr lang="en-US" sz="1600" b="0" dirty="0" err="1"/>
              <a:t>Sekolah</a:t>
            </a:r>
            <a:r>
              <a:rPr lang="en-US" sz="1600" b="0" dirty="0"/>
              <a:t> Solo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08" y="2261235"/>
            <a:ext cx="3250746" cy="216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63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7427544" y="250944"/>
            <a:ext cx="1897062" cy="2449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Laporan Kegiatan 2021</a:t>
            </a:r>
            <a:endParaRPr sz="11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 err="1"/>
              <a:t>PNFest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99311" y="1262020"/>
            <a:ext cx="4868387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chemeClr val="tx1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sv-SE" sz="1200" dirty="0">
                <a:latin typeface="Barlow" panose="020B0604020202020204" charset="0"/>
              </a:rPr>
              <a:t>Dinas Pendidikan Kota Surakarta gelar Karya Pendidikan Non Formal (PNFest 2021) dengan tema ‘Kokoh Dalam Pandemi' di Pendapi Gede Balaikota Solo. </a:t>
            </a:r>
          </a:p>
          <a:p>
            <a:pPr algn="just"/>
            <a:r>
              <a:rPr lang="en-US" sz="1200" dirty="0">
                <a:latin typeface="Barlow" panose="020B0604020202020204" charset="0"/>
              </a:rPr>
              <a:t>Acara </a:t>
            </a:r>
            <a:r>
              <a:rPr lang="en-US" sz="1200" dirty="0" err="1">
                <a:latin typeface="Barlow" panose="020B0604020202020204" charset="0"/>
              </a:rPr>
              <a:t>tersebut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bertujuan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sebagai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ajang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memperkenalkan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Pendidikan</a:t>
            </a:r>
            <a:r>
              <a:rPr lang="en-US" sz="1200" dirty="0">
                <a:latin typeface="Barlow" panose="020B0604020202020204" charset="0"/>
              </a:rPr>
              <a:t> Non Formal </a:t>
            </a:r>
            <a:r>
              <a:rPr lang="en-US" sz="1200" dirty="0" err="1">
                <a:latin typeface="Barlow" panose="020B0604020202020204" charset="0"/>
              </a:rPr>
              <a:t>kepada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masyarakat</a:t>
            </a:r>
            <a:r>
              <a:rPr lang="en-US" sz="1200" dirty="0">
                <a:latin typeface="Barlow" panose="020B0604020202020204" charset="0"/>
              </a:rPr>
              <a:t>. </a:t>
            </a:r>
            <a:r>
              <a:rPr lang="en-US" sz="1200" dirty="0" err="1">
                <a:latin typeface="Barlow" panose="020B0604020202020204" charset="0"/>
              </a:rPr>
              <a:t>Diikuti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oleh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berbagai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lembaga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seperti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Paud</a:t>
            </a:r>
            <a:r>
              <a:rPr lang="en-US" sz="1200" dirty="0">
                <a:latin typeface="Barlow" panose="020B0604020202020204" charset="0"/>
              </a:rPr>
              <a:t>, PKD, LKP,  PKBM. </a:t>
            </a:r>
            <a:r>
              <a:rPr lang="en-US" sz="1200" dirty="0" err="1">
                <a:latin typeface="Barlow" panose="020B0604020202020204" charset="0"/>
              </a:rPr>
              <a:t>Wali</a:t>
            </a:r>
            <a:r>
              <a:rPr lang="en-US" sz="1200" dirty="0">
                <a:latin typeface="Barlow" panose="020B0604020202020204" charset="0"/>
              </a:rPr>
              <a:t> Kota Solo Gibran </a:t>
            </a:r>
            <a:r>
              <a:rPr lang="en-US" sz="1200" dirty="0" err="1">
                <a:latin typeface="Barlow" panose="020B0604020202020204" charset="0"/>
              </a:rPr>
              <a:t>Rakabuming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Raka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sebut</a:t>
            </a:r>
            <a:r>
              <a:rPr lang="en-US" sz="1200" dirty="0">
                <a:latin typeface="Barlow" panose="020B0604020202020204" charset="0"/>
              </a:rPr>
              <a:t> Festival </a:t>
            </a:r>
            <a:r>
              <a:rPr lang="en-US" sz="1200" dirty="0" err="1">
                <a:latin typeface="Barlow" panose="020B0604020202020204" charset="0"/>
              </a:rPr>
              <a:t>Gelar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Karya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PNFest</a:t>
            </a:r>
            <a:r>
              <a:rPr lang="en-US" sz="1200" dirty="0">
                <a:latin typeface="Barlow" panose="020B0604020202020204" charset="0"/>
              </a:rPr>
              <a:t> 2021 </a:t>
            </a:r>
            <a:r>
              <a:rPr lang="en-US" sz="1200" dirty="0" err="1">
                <a:latin typeface="Barlow" panose="020B0604020202020204" charset="0"/>
              </a:rPr>
              <a:t>ini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juga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bersinergi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dengan</a:t>
            </a:r>
            <a:r>
              <a:rPr lang="en-US" sz="1200" dirty="0">
                <a:latin typeface="Barlow" panose="020B0604020202020204" charset="0"/>
              </a:rPr>
              <a:t> para </a:t>
            </a:r>
            <a:r>
              <a:rPr lang="en-US" sz="1200" dirty="0" err="1">
                <a:latin typeface="Barlow" panose="020B0604020202020204" charset="0"/>
              </a:rPr>
              <a:t>penggiat</a:t>
            </a:r>
            <a:r>
              <a:rPr lang="en-US" sz="1200" dirty="0">
                <a:latin typeface="Barlow" panose="020B0604020202020204" charset="0"/>
              </a:rPr>
              <a:t> </a:t>
            </a:r>
            <a:r>
              <a:rPr lang="en-US" sz="1200" dirty="0" err="1">
                <a:latin typeface="Barlow" panose="020B0604020202020204" charset="0"/>
              </a:rPr>
              <a:t>pendidikan</a:t>
            </a:r>
            <a:r>
              <a:rPr lang="en-US" sz="1200" dirty="0">
                <a:latin typeface="Barlow" panose="020B0604020202020204" charset="0"/>
              </a:rPr>
              <a:t> non formal di Kota Surakarta. </a:t>
            </a:r>
          </a:p>
          <a:p>
            <a:pPr lvl="0" algn="just">
              <a:spcBef>
                <a:spcPts val="1000"/>
              </a:spcBef>
            </a:pPr>
            <a:endParaRPr lang="en-IN" sz="1200" dirty="0">
              <a:solidFill>
                <a:schemeClr val="tx1"/>
              </a:solidFill>
              <a:latin typeface="Barlow" panose="020B0604020202020204" charset="0"/>
            </a:endParaRPr>
          </a:p>
        </p:txBody>
      </p:sp>
      <p:sp>
        <p:nvSpPr>
          <p:cNvPr id="8" name="Google Shape;68;p13"/>
          <p:cNvSpPr txBox="1">
            <a:spLocks/>
          </p:cNvSpPr>
          <p:nvPr/>
        </p:nvSpPr>
        <p:spPr>
          <a:xfrm>
            <a:off x="546191" y="903070"/>
            <a:ext cx="3513745" cy="45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1600" b="0" dirty="0" err="1"/>
              <a:t>Pendidikan</a:t>
            </a:r>
            <a:r>
              <a:rPr lang="en-US" sz="1600" b="0" dirty="0"/>
              <a:t> Non Formal Festival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67" y="3091379"/>
            <a:ext cx="3323265" cy="18667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80" y="3090311"/>
            <a:ext cx="3325166" cy="18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43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7427544" y="250944"/>
            <a:ext cx="1897062" cy="2449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Laporan Kegiatan 2021</a:t>
            </a:r>
            <a:endParaRPr sz="11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VAKSINASI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419" y="1142975"/>
            <a:ext cx="4219992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: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Jenjang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SMP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dilakukan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Vaksin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Tahap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1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2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dengan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tujuan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persiapan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untuk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melakukan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PTM</a:t>
            </a: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Jumlah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perlu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akan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divaksin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sangat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banyak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tetapi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ketersedian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Vaksin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terbatas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.</a:t>
            </a:r>
          </a:p>
          <a:p>
            <a:pPr lvl="0" algn="just">
              <a:spcBef>
                <a:spcPts val="1000"/>
              </a:spcBef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Vaksinasi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dengan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metode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prioritas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dengan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berdasarkan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umur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sambil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menunggu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ketersediaan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Vaksin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133" y="1745393"/>
            <a:ext cx="3803904" cy="28529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15" y="2710918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64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4" name="Google Shape;81;p14"/>
          <p:cNvSpPr txBox="1">
            <a:spLocks/>
          </p:cNvSpPr>
          <p:nvPr/>
        </p:nvSpPr>
        <p:spPr>
          <a:xfrm>
            <a:off x="533813" y="987552"/>
            <a:ext cx="5172043" cy="2467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88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•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●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●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48895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spcAft>
                <a:spcPts val="800"/>
              </a:spcAft>
              <a:buFont typeface="Barlow"/>
              <a:buNone/>
            </a:pPr>
            <a:r>
              <a:rPr lang="en-US" sz="6000" dirty="0"/>
              <a:t>RENCANA KERJA 2023</a:t>
            </a:r>
          </a:p>
        </p:txBody>
      </p:sp>
    </p:spTree>
    <p:extLst>
      <p:ext uri="{BB962C8B-B14F-4D97-AF65-F5344CB8AC3E}">
        <p14:creationId xmlns:p14="http://schemas.microsoft.com/office/powerpoint/2010/main" val="3417053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/>
          <p:nvPr/>
        </p:nvSpPr>
        <p:spPr>
          <a:xfrm>
            <a:off x="8251370" y="166007"/>
            <a:ext cx="576943" cy="48819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6"/>
          <p:cNvSpPr/>
          <p:nvPr/>
        </p:nvSpPr>
        <p:spPr>
          <a:xfrm>
            <a:off x="206830" y="4034572"/>
            <a:ext cx="674700" cy="67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431890" y="4243256"/>
            <a:ext cx="2537496" cy="41833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Rencana Kerja 2023</a:t>
            </a:r>
            <a:endParaRPr sz="2000" dirty="0"/>
          </a:p>
        </p:txBody>
      </p:sp>
      <p:sp>
        <p:nvSpPr>
          <p:cNvPr id="125" name="Google Shape;125;p16"/>
          <p:cNvSpPr/>
          <p:nvPr/>
        </p:nvSpPr>
        <p:spPr>
          <a:xfrm>
            <a:off x="8444289" y="3616066"/>
            <a:ext cx="755856" cy="755856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9D442AA-E784-4D2A-A56A-DB7CAF01C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224871"/>
              </p:ext>
            </p:extLst>
          </p:nvPr>
        </p:nvGraphicFramePr>
        <p:xfrm>
          <a:off x="206830" y="767426"/>
          <a:ext cx="8717946" cy="3069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521">
                  <a:extLst>
                    <a:ext uri="{9D8B030D-6E8A-4147-A177-3AD203B41FA5}">
                      <a16:colId xmlns:a16="http://schemas.microsoft.com/office/drawing/2014/main" val="1932078937"/>
                    </a:ext>
                  </a:extLst>
                </a:gridCol>
                <a:gridCol w="4773975">
                  <a:extLst>
                    <a:ext uri="{9D8B030D-6E8A-4147-A177-3AD203B41FA5}">
                      <a16:colId xmlns:a16="http://schemas.microsoft.com/office/drawing/2014/main" val="905759027"/>
                    </a:ext>
                  </a:extLst>
                </a:gridCol>
                <a:gridCol w="2577450">
                  <a:extLst>
                    <a:ext uri="{9D8B030D-6E8A-4147-A177-3AD203B41FA5}">
                      <a16:colId xmlns:a16="http://schemas.microsoft.com/office/drawing/2014/main" val="3125835894"/>
                    </a:ext>
                  </a:extLst>
                </a:gridCol>
              </a:tblGrid>
              <a:tr h="387745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Barlow" panose="020B0604020202020204" charset="0"/>
                        </a:rPr>
                        <a:t>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Barlow" panose="020B0604020202020204" charset="0"/>
                        </a:rPr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Barlow" panose="020B0604020202020204" charset="0"/>
                        </a:rPr>
                        <a:t>ANGGARAN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866505"/>
                  </a:ext>
                </a:extLst>
              </a:tr>
              <a:tr h="51170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X.XX.01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PENUNJANG URUSAN PEMERINTAHAN DAERAH KABUPATEN/KOTA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Barlow" panose="020B0604020202020204" charset="0"/>
                        </a:rPr>
                        <a:t>Rp. 279.915.442.051,-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64331"/>
                  </a:ext>
                </a:extLst>
              </a:tr>
              <a:tr h="309292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1.01.02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PENGELOLAAN PENDIDIKAN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tabLst>
                          <a:tab pos="1262063" algn="l"/>
                        </a:tabLs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Barlow" panose="020B0604020202020204" charset="0"/>
                        </a:rPr>
                        <a:t>  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Barlow" panose="020B0604020202020204" charset="0"/>
                        </a:rPr>
                        <a:t>Rp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Barlow" panose="020B0604020202020204" charset="0"/>
                        </a:rPr>
                        <a:t>. 208.567.939.897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Barlow" panose="020B0604020202020204" charset="0"/>
                        </a:rPr>
                        <a:t>,-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Barlow" panose="020B060402020202020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4487063"/>
                  </a:ext>
                </a:extLst>
              </a:tr>
              <a:tr h="30983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1.01.03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PENGEMBANGAN KURIKULUM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tabLst>
                          <a:tab pos="1262063" algn="l"/>
                        </a:tabLst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Barlow" panose="020B0604020202020204" charset="0"/>
                        </a:rPr>
                        <a:t>  Rp.         700.000.000,-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25079316"/>
                  </a:ext>
                </a:extLst>
              </a:tr>
              <a:tr h="38774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1.01.04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PENDIDIK DAN TENAGA KEPENDIDIKAN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>
                          <a:solidFill>
                            <a:schemeClr val="tx1"/>
                          </a:solidFill>
                          <a:latin typeface="Barlow" panose="020B0604020202020204" charset="0"/>
                        </a:rPr>
                        <a:t>Rp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Barlow" panose="020B0604020202020204" charset="0"/>
                        </a:rPr>
                        <a:t>.        200.000.000 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322643"/>
                  </a:ext>
                </a:extLst>
              </a:tr>
              <a:tr h="38774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1.01.05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PENGENDALIAN PERIZINAN PENDIDIKAN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Barlow" panose="020B0604020202020204" charset="0"/>
                        </a:rPr>
                        <a:t>Rp.        500.000.000,-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512508"/>
                  </a:ext>
                </a:extLst>
              </a:tr>
              <a:tr h="38774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1.01.06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latin typeface="Barlow" panose="020B0604020202020204" charset="0"/>
                        </a:rPr>
                        <a:t>PROGRAM PENGEMBANGAN BAHASA DAN SASTRA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Barlow" panose="020B0604020202020204" charset="0"/>
                        </a:rPr>
                        <a:t>Rp.         700.000.000,-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29137"/>
                  </a:ext>
                </a:extLst>
              </a:tr>
              <a:tr h="387745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Barlow" panose="020B0604020202020204" charset="0"/>
                        </a:rPr>
                        <a:t>TOTAL ANGGARAN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Barlow" panose="020B0604020202020204" charset="0"/>
                        </a:rPr>
                        <a:t>Rp. 490.583.381.948,-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789075"/>
                  </a:ext>
                </a:extLst>
              </a:tr>
            </a:tbl>
          </a:graphicData>
        </a:graphic>
      </p:graphicFrame>
      <p:sp>
        <p:nvSpPr>
          <p:cNvPr id="8" name="Google Shape;70;p13"/>
          <p:cNvSpPr txBox="1">
            <a:spLocks/>
          </p:cNvSpPr>
          <p:nvPr/>
        </p:nvSpPr>
        <p:spPr>
          <a:xfrm>
            <a:off x="4750903" y="4243256"/>
            <a:ext cx="3625172" cy="6063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SzPts val="1900"/>
            </a:pPr>
            <a:r>
              <a:rPr lang="en-US" sz="1600" b="1" dirty="0">
                <a:latin typeface="Barlow" panose="020B0604020202020204" charset="0"/>
                <a:cs typeface="Poppins" charset="0"/>
              </a:rPr>
              <a:t>6 Program, 17 </a:t>
            </a:r>
            <a:r>
              <a:rPr lang="en-US" sz="1600" b="1" dirty="0" err="1">
                <a:latin typeface="Barlow" panose="020B0604020202020204" charset="0"/>
                <a:cs typeface="Poppins" charset="0"/>
              </a:rPr>
              <a:t>Kegiatan</a:t>
            </a:r>
            <a:r>
              <a:rPr lang="en-US" sz="1600" b="1" dirty="0">
                <a:latin typeface="Barlow" panose="020B0604020202020204" charset="0"/>
                <a:cs typeface="Poppins" charset="0"/>
              </a:rPr>
              <a:t>, 67 Sub-</a:t>
            </a:r>
            <a:r>
              <a:rPr lang="en-US" sz="1600" b="1" dirty="0" err="1">
                <a:latin typeface="Barlow" panose="020B0604020202020204" charset="0"/>
                <a:cs typeface="Poppins" charset="0"/>
              </a:rPr>
              <a:t>kegiatan</a:t>
            </a:r>
            <a:r>
              <a:rPr lang="en-US" sz="1600" b="1" dirty="0">
                <a:latin typeface="Barlow" panose="020B0604020202020204" charset="0"/>
                <a:cs typeface="Poppins" charset="0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24"/>
          <p:cNvGrpSpPr/>
          <p:nvPr/>
        </p:nvGrpSpPr>
        <p:grpSpPr>
          <a:xfrm>
            <a:off x="600075" y="1987106"/>
            <a:ext cx="8201025" cy="1797792"/>
            <a:chOff x="-3731877" y="721962"/>
            <a:chExt cx="21869398" cy="4794112"/>
          </a:xfrm>
        </p:grpSpPr>
        <p:sp>
          <p:nvSpPr>
            <p:cNvPr id="249" name="Google Shape;249;p24"/>
            <p:cNvSpPr txBox="1"/>
            <p:nvPr/>
          </p:nvSpPr>
          <p:spPr>
            <a:xfrm>
              <a:off x="-3731877" y="721962"/>
              <a:ext cx="21869398" cy="2462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 defTabSz="457200">
                <a:buClrTx/>
                <a:defRPr/>
              </a:pPr>
              <a:r>
                <a:rPr lang="en-US" sz="6000" b="1" dirty="0" err="1">
                  <a:solidFill>
                    <a:srgbClr val="EFBC49"/>
                  </a:solidFill>
                  <a:latin typeface="Barlow" panose="020B0604020202020204" charset="0"/>
                </a:rPr>
                <a:t>Rp</a:t>
              </a:r>
              <a:r>
                <a:rPr lang="en-US" sz="6000" b="1" dirty="0">
                  <a:solidFill>
                    <a:srgbClr val="EFBC49"/>
                  </a:solidFill>
                  <a:latin typeface="Barlow" panose="020B0604020202020204" charset="0"/>
                </a:rPr>
                <a:t>. 490.583.381.948,-</a:t>
              </a:r>
            </a:p>
          </p:txBody>
        </p:sp>
        <p:sp>
          <p:nvSpPr>
            <p:cNvPr id="250" name="Google Shape;250;p24"/>
            <p:cNvSpPr txBox="1"/>
            <p:nvPr/>
          </p:nvSpPr>
          <p:spPr>
            <a:xfrm>
              <a:off x="417600" y="3677621"/>
              <a:ext cx="12528900" cy="18384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chemeClr val="lt2"/>
                  </a:solidFill>
                  <a:latin typeface="Barlow Medium"/>
                  <a:ea typeface="Barlow"/>
                  <a:cs typeface="Barlow"/>
                  <a:sym typeface="Barlow Medium"/>
                </a:rPr>
                <a:t>Total Pagu yang Diusulkan Th. 2023</a:t>
              </a:r>
            </a:p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>
                  <a:solidFill>
                    <a:schemeClr val="lt2"/>
                  </a:solidFill>
                  <a:latin typeface="Barlow Medium"/>
                  <a:ea typeface="Barlow"/>
                  <a:cs typeface="Barlow"/>
                  <a:sym typeface="Barlow Medium"/>
                </a:rPr>
                <a:t>Dinas Pendidikan Kota Surakarta</a:t>
              </a:r>
              <a:endParaRPr sz="700" dirty="0">
                <a:solidFill>
                  <a:schemeClr val="l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251" name="Google Shape;251;p24"/>
          <p:cNvSpPr/>
          <p:nvPr/>
        </p:nvSpPr>
        <p:spPr>
          <a:xfrm>
            <a:off x="-754241" y="2818631"/>
            <a:ext cx="1810639" cy="1810639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4"/>
          <p:cNvSpPr/>
          <p:nvPr/>
        </p:nvSpPr>
        <p:spPr>
          <a:xfrm>
            <a:off x="762000" y="4019550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7270299" y="250425"/>
            <a:ext cx="1359408" cy="1359404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18</a:t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259043" y="1871379"/>
            <a:ext cx="8665731" cy="27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en-US" sz="1400" b="1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Administrasi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Perangkat</a:t>
            </a:r>
            <a:r>
              <a:rPr lang="en-US" sz="1400" dirty="0"/>
              <a:t> Daerah				|	         633.192.747</a:t>
            </a:r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Pengadaan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r>
              <a:rPr lang="en-US" sz="1400" dirty="0"/>
              <a:t> </a:t>
            </a:r>
            <a:r>
              <a:rPr lang="en-US" sz="1400" dirty="0" err="1"/>
              <a:t>Milik</a:t>
            </a:r>
            <a:r>
              <a:rPr lang="en-US" sz="1400" dirty="0"/>
              <a:t> Daerah </a:t>
            </a:r>
            <a:r>
              <a:rPr lang="en-US" sz="1400" dirty="0" err="1"/>
              <a:t>Penunjang</a:t>
            </a:r>
            <a:r>
              <a:rPr lang="en-US" sz="1400" dirty="0"/>
              <a:t> </a:t>
            </a:r>
            <a:r>
              <a:rPr lang="en-US" sz="1400" dirty="0" err="1"/>
              <a:t>Urusan</a:t>
            </a:r>
            <a:r>
              <a:rPr lang="en-US" sz="1400" dirty="0"/>
              <a:t> </a:t>
            </a:r>
            <a:r>
              <a:rPr lang="en-US" sz="1400" dirty="0" err="1"/>
              <a:t>Pemerintahan</a:t>
            </a:r>
            <a:r>
              <a:rPr lang="en-US" sz="1400" dirty="0"/>
              <a:t> Daerah	|	       250.000.000</a:t>
            </a:r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Penyediaan</a:t>
            </a:r>
            <a:r>
              <a:rPr lang="en-US" sz="1400" dirty="0"/>
              <a:t> </a:t>
            </a:r>
            <a:r>
              <a:rPr lang="en-US" sz="1400" dirty="0" err="1"/>
              <a:t>Jasa</a:t>
            </a:r>
            <a:r>
              <a:rPr lang="en-US" sz="1400" dirty="0"/>
              <a:t> </a:t>
            </a:r>
            <a:r>
              <a:rPr lang="en-US" sz="1400" dirty="0" err="1"/>
              <a:t>Penunjang</a:t>
            </a:r>
            <a:r>
              <a:rPr lang="en-US" sz="1400" dirty="0"/>
              <a:t> </a:t>
            </a:r>
            <a:r>
              <a:rPr lang="en-US" sz="1400" dirty="0" err="1"/>
              <a:t>Urusan</a:t>
            </a:r>
            <a:r>
              <a:rPr lang="en-US" sz="1400" dirty="0"/>
              <a:t> </a:t>
            </a:r>
            <a:r>
              <a:rPr lang="en-US" sz="1400" dirty="0" err="1"/>
              <a:t>Pemerintahan</a:t>
            </a:r>
            <a:r>
              <a:rPr lang="en-US" sz="1400" dirty="0"/>
              <a:t> Daerah		|	     4.549.760.174</a:t>
            </a:r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Pemeliharaan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r>
              <a:rPr lang="en-US" sz="1400" dirty="0"/>
              <a:t> </a:t>
            </a:r>
            <a:r>
              <a:rPr lang="en-US" sz="1400" dirty="0" err="1"/>
              <a:t>Milik</a:t>
            </a:r>
            <a:r>
              <a:rPr lang="en-US" sz="1400" dirty="0"/>
              <a:t> Daerah </a:t>
            </a:r>
            <a:r>
              <a:rPr lang="en-US" sz="1400" dirty="0" err="1"/>
              <a:t>Penunjang</a:t>
            </a:r>
            <a:r>
              <a:rPr lang="en-US" sz="1400" dirty="0"/>
              <a:t> </a:t>
            </a:r>
            <a:r>
              <a:rPr lang="en-US" sz="1400" dirty="0" err="1"/>
              <a:t>Urusan</a:t>
            </a:r>
            <a:r>
              <a:rPr lang="en-US" sz="1400" dirty="0"/>
              <a:t> </a:t>
            </a:r>
            <a:r>
              <a:rPr lang="en-US" sz="1400" dirty="0" err="1"/>
              <a:t>Pemerintahan</a:t>
            </a:r>
            <a:r>
              <a:rPr lang="en-US" sz="1400" dirty="0"/>
              <a:t> Daerah	|	          758.675.125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Administrasi</a:t>
            </a:r>
            <a:r>
              <a:rPr lang="en-US" sz="1400" dirty="0"/>
              <a:t> </a:t>
            </a:r>
            <a:r>
              <a:rPr lang="en-US" sz="1400" dirty="0" err="1"/>
              <a:t>Keuangan</a:t>
            </a:r>
            <a:r>
              <a:rPr lang="en-US" sz="1400" dirty="0"/>
              <a:t> </a:t>
            </a:r>
            <a:r>
              <a:rPr lang="en-US" sz="1400" dirty="0" err="1"/>
              <a:t>Perangkat</a:t>
            </a:r>
            <a:r>
              <a:rPr lang="en-US" sz="1400" dirty="0"/>
              <a:t> Daerah				|	273.149.814.006</a:t>
            </a:r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Administrasi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Perangkat</a:t>
            </a:r>
            <a:r>
              <a:rPr lang="en-US" sz="1400" dirty="0"/>
              <a:t> Daerah				|	      200.000.000</a:t>
            </a:r>
          </a:p>
          <a:p>
            <a:pPr marL="184150" indent="0">
              <a:lnSpc>
                <a:spcPct val="100000"/>
              </a:lnSpc>
              <a:buNone/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Perencanaan</a:t>
            </a:r>
            <a:r>
              <a:rPr lang="en-US" sz="1400" dirty="0"/>
              <a:t> </a:t>
            </a:r>
            <a:r>
              <a:rPr lang="en-US" sz="1400" dirty="0" err="1"/>
              <a:t>Penganggaran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Perangkat</a:t>
            </a:r>
            <a:r>
              <a:rPr lang="en-US" sz="1400" dirty="0"/>
              <a:t> Daerah	|	       374.000.000</a:t>
            </a:r>
            <a:endParaRPr sz="1400" dirty="0"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405914" y="1123748"/>
            <a:ext cx="6624171" cy="4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2800" dirty="0"/>
              <a:t>PROGRAM PENUNJANG URUSAN PEMERINTAHAN DAERAH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984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357407" y="3444055"/>
            <a:ext cx="6480000" cy="717900"/>
          </a:xfrm>
        </p:spPr>
        <p:txBody>
          <a:bodyPr/>
          <a:lstStyle/>
          <a:p>
            <a:r>
              <a:rPr lang="en-US" dirty="0"/>
              <a:t>SOTK BARU 2022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2" y="169993"/>
            <a:ext cx="7017307" cy="489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57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259043" y="1871379"/>
            <a:ext cx="8665731" cy="27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en-US" sz="1400" b="1" dirty="0">
              <a:solidFill>
                <a:schemeClr val="tx1"/>
              </a:solidFill>
            </a:endParaRPr>
          </a:p>
          <a:p>
            <a:pPr marL="355600" indent="-171450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Pengelolaan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Pendidikan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Sekolah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Dasar</a:t>
            </a:r>
            <a:r>
              <a:rPr lang="en-US" sz="1400" dirty="0">
                <a:solidFill>
                  <a:schemeClr val="tx1"/>
                </a:solidFill>
              </a:rPr>
              <a:t>				|	 106.604.657.840</a:t>
            </a:r>
          </a:p>
          <a:p>
            <a:pPr marL="184150" indent="0">
              <a:lnSpc>
                <a:spcPct val="100000"/>
              </a:lnSpc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355600" indent="-171450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Pengelolaan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Pendidikan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Sekolah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Menengah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Pertama</a:t>
            </a:r>
            <a:r>
              <a:rPr lang="en-US" sz="1400" dirty="0">
                <a:solidFill>
                  <a:schemeClr val="tx1"/>
                </a:solidFill>
              </a:rPr>
              <a:t>			|	    84.321.724.600</a:t>
            </a:r>
          </a:p>
          <a:p>
            <a:pPr marL="184150" indent="0">
              <a:lnSpc>
                <a:spcPct val="100000"/>
              </a:lnSpc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355600" indent="-171450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Pengelolaan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Pendidikan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Anak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Usia</a:t>
            </a:r>
            <a:r>
              <a:rPr lang="en-US" sz="1400" dirty="0">
                <a:solidFill>
                  <a:schemeClr val="tx1"/>
                </a:solidFill>
              </a:rPr>
              <a:t> Dini 				|	     14.349.523.679</a:t>
            </a:r>
          </a:p>
          <a:p>
            <a:pPr marL="184150" indent="0">
              <a:lnSpc>
                <a:spcPct val="100000"/>
              </a:lnSpc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355600" indent="-171450">
              <a:lnSpc>
                <a:spcPct val="10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Pengelolaan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Pendidikan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Nonformal</a:t>
            </a:r>
            <a:r>
              <a:rPr lang="en-US" sz="1400" dirty="0">
                <a:solidFill>
                  <a:schemeClr val="tx1"/>
                </a:solidFill>
              </a:rPr>
              <a:t>/</a:t>
            </a:r>
            <a:r>
              <a:rPr lang="en-US" sz="1400" dirty="0" err="1">
                <a:solidFill>
                  <a:schemeClr val="tx1"/>
                </a:solidFill>
              </a:rPr>
              <a:t>Kesetaraan</a:t>
            </a:r>
            <a:r>
              <a:rPr lang="en-US" sz="1400" dirty="0">
                <a:solidFill>
                  <a:schemeClr val="tx1"/>
                </a:solidFill>
              </a:rPr>
              <a:t>			|	       3.292.033.778</a:t>
            </a:r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432226" y="1356677"/>
            <a:ext cx="7150944" cy="4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lvl="0">
              <a:lnSpc>
                <a:spcPct val="100000"/>
              </a:lnSpc>
            </a:pPr>
            <a:r>
              <a:rPr lang="en-US" sz="2800" dirty="0"/>
              <a:t>PROGRAM PENGELOLAAN PENDIDIKAN</a:t>
            </a:r>
          </a:p>
        </p:txBody>
      </p:sp>
    </p:spTree>
    <p:extLst>
      <p:ext uri="{BB962C8B-B14F-4D97-AF65-F5344CB8AC3E}">
        <p14:creationId xmlns:p14="http://schemas.microsoft.com/office/powerpoint/2010/main" val="19852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179529" y="1123749"/>
            <a:ext cx="8665731" cy="27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1400" b="1" dirty="0"/>
              <a:t> </a:t>
            </a:r>
            <a:r>
              <a:rPr lang="en-US" sz="2000" b="1" dirty="0"/>
              <a:t>PROGRAM PENGEMBANGAN KURIKULUM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sz="1400" b="1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Kurikulum</a:t>
            </a:r>
            <a:r>
              <a:rPr lang="en-US" sz="1400" dirty="0"/>
              <a:t> </a:t>
            </a:r>
            <a:r>
              <a:rPr lang="en-US" sz="1400" dirty="0" err="1"/>
              <a:t>Muatan</a:t>
            </a:r>
            <a:r>
              <a:rPr lang="en-US" sz="1400" dirty="0"/>
              <a:t> </a:t>
            </a:r>
            <a:r>
              <a:rPr lang="en-US" sz="1400" dirty="0" err="1"/>
              <a:t>Lokal</a:t>
            </a:r>
            <a:r>
              <a:rPr lang="en-US" sz="1400" dirty="0"/>
              <a:t> </a:t>
            </a:r>
            <a:r>
              <a:rPr lang="en-US" sz="1400" dirty="0" err="1"/>
              <a:t>Pendidikan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			|	        400.000.000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Kurikulum</a:t>
            </a:r>
            <a:r>
              <a:rPr lang="en-US" sz="1400" dirty="0"/>
              <a:t> </a:t>
            </a:r>
            <a:r>
              <a:rPr lang="en-US" sz="1400" dirty="0" err="1"/>
              <a:t>Muatan</a:t>
            </a:r>
            <a:r>
              <a:rPr lang="en-US" sz="1400" dirty="0"/>
              <a:t> </a:t>
            </a:r>
            <a:r>
              <a:rPr lang="en-US" sz="1400" dirty="0" err="1"/>
              <a:t>Lokal</a:t>
            </a:r>
            <a:r>
              <a:rPr lang="en-US" sz="1400" dirty="0"/>
              <a:t> PAUD &amp; </a:t>
            </a:r>
            <a:r>
              <a:rPr lang="en-US" sz="1400" dirty="0" err="1"/>
              <a:t>Pendidikan</a:t>
            </a:r>
            <a:r>
              <a:rPr lang="en-US" sz="1400" dirty="0"/>
              <a:t> </a:t>
            </a:r>
            <a:r>
              <a:rPr lang="en-US" sz="1400" dirty="0" err="1"/>
              <a:t>Nonformal</a:t>
            </a:r>
            <a:r>
              <a:rPr lang="en-US" sz="1400" dirty="0"/>
              <a:t>		|	         300.000.000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184150" indent="0">
              <a:lnSpc>
                <a:spcPct val="100000"/>
              </a:lnSpc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PROGRAM PENDIDIK DAN TENAGA KEPENDIDIKAN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Pemerataan</a:t>
            </a:r>
            <a:r>
              <a:rPr lang="en-US" sz="1400" dirty="0"/>
              <a:t> </a:t>
            </a:r>
            <a:r>
              <a:rPr lang="en-US" sz="1400" dirty="0" err="1"/>
              <a:t>Kuantitas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Kualitas</a:t>
            </a:r>
            <a:r>
              <a:rPr lang="en-US" sz="1400" dirty="0"/>
              <a:t> PTK </a:t>
            </a:r>
            <a:r>
              <a:rPr lang="en-US" sz="1400" dirty="0" err="1"/>
              <a:t>bagi</a:t>
            </a:r>
            <a:r>
              <a:rPr lang="en-US" sz="1400" dirty="0"/>
              <a:t> 			|	       200.000.000</a:t>
            </a:r>
          </a:p>
          <a:p>
            <a:pPr marL="365125" indent="1588">
              <a:lnSpc>
                <a:spcPct val="100000"/>
              </a:lnSpc>
              <a:buNone/>
            </a:pPr>
            <a:r>
              <a:rPr lang="en-US" sz="1400" dirty="0" err="1"/>
              <a:t>Satuan</a:t>
            </a:r>
            <a:r>
              <a:rPr lang="en-US" sz="1400" dirty="0"/>
              <a:t> </a:t>
            </a:r>
            <a:r>
              <a:rPr lang="en-US" sz="1400" dirty="0" err="1"/>
              <a:t>Pendidikan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, PAUD </a:t>
            </a:r>
            <a:r>
              <a:rPr lang="en-US" sz="1400" dirty="0" err="1"/>
              <a:t>dan</a:t>
            </a:r>
            <a:r>
              <a:rPr lang="en-US" sz="1400" dirty="0"/>
              <a:t> PNF/</a:t>
            </a:r>
            <a:r>
              <a:rPr lang="en-US" sz="1400" dirty="0" err="1"/>
              <a:t>Kesetaraan</a:t>
            </a:r>
            <a:endParaRPr lang="en-US" sz="1400" dirty="0"/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3765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129835" y="1437910"/>
            <a:ext cx="8665731" cy="27550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1400" b="1" dirty="0"/>
              <a:t> </a:t>
            </a:r>
            <a:r>
              <a:rPr lang="en-US" sz="2000" b="1" dirty="0"/>
              <a:t>PROGRAM PENGENDALIAN PERIZINAN PENDIDIKAN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sz="1400" b="1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Penerbitan</a:t>
            </a:r>
            <a:r>
              <a:rPr lang="en-US" sz="1400" dirty="0"/>
              <a:t> </a:t>
            </a:r>
            <a:r>
              <a:rPr lang="en-US" sz="1400" dirty="0" err="1"/>
              <a:t>Izin</a:t>
            </a:r>
            <a:r>
              <a:rPr lang="en-US" sz="1400" dirty="0"/>
              <a:t> </a:t>
            </a:r>
            <a:r>
              <a:rPr lang="en-US" sz="1400" dirty="0" err="1"/>
              <a:t>Pendidikan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 yang </a:t>
            </a:r>
            <a:r>
              <a:rPr lang="en-US" sz="1400" dirty="0" err="1"/>
              <a:t>Diselenggarakan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	|	        200.000.000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Penerbitan</a:t>
            </a:r>
            <a:r>
              <a:rPr lang="en-US" sz="1400" dirty="0"/>
              <a:t> </a:t>
            </a:r>
            <a:r>
              <a:rPr lang="en-US" sz="1400" dirty="0" err="1"/>
              <a:t>Izin</a:t>
            </a:r>
            <a:r>
              <a:rPr lang="en-US" sz="1400" dirty="0"/>
              <a:t> PAUD </a:t>
            </a:r>
            <a:r>
              <a:rPr lang="en-US" sz="1400" dirty="0" err="1"/>
              <a:t>dan</a:t>
            </a:r>
            <a:r>
              <a:rPr lang="en-US" sz="1400" dirty="0"/>
              <a:t> PNF </a:t>
            </a:r>
            <a:r>
              <a:rPr lang="en-US" sz="1400" dirty="0" err="1"/>
              <a:t>Diselenggarakan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		|	         300.000.000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184150" indent="0">
              <a:lnSpc>
                <a:spcPct val="100000"/>
              </a:lnSpc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PROGRAM PENGEMBANGAN BAHASA DAN SASTRA</a:t>
            </a:r>
          </a:p>
          <a:p>
            <a:pPr marL="355600" indent="-171450">
              <a:lnSpc>
                <a:spcPct val="100000"/>
              </a:lnSpc>
            </a:pPr>
            <a:endParaRPr lang="en-US" sz="1400" dirty="0"/>
          </a:p>
          <a:p>
            <a:pPr marL="355600" indent="-171450">
              <a:lnSpc>
                <a:spcPct val="100000"/>
              </a:lnSpc>
            </a:pPr>
            <a:r>
              <a:rPr lang="en-US" sz="1400" dirty="0" err="1"/>
              <a:t>Pembinaa</a:t>
            </a:r>
            <a:r>
              <a:rPr lang="en-US" sz="1400" dirty="0"/>
              <a:t>, </a:t>
            </a:r>
            <a:r>
              <a:rPr lang="en-US" sz="1400" dirty="0" err="1"/>
              <a:t>Pegembangan</a:t>
            </a:r>
            <a:r>
              <a:rPr lang="en-US" sz="1400" dirty="0"/>
              <a:t> Bahasa </a:t>
            </a:r>
            <a:r>
              <a:rPr lang="en-US" sz="1400" dirty="0" err="1"/>
              <a:t>dan</a:t>
            </a:r>
            <a:r>
              <a:rPr lang="en-US" sz="1400" dirty="0"/>
              <a:t> Sastra			|	        700.000.000</a:t>
            </a:r>
          </a:p>
          <a:p>
            <a:pPr marL="365125" indent="1588">
              <a:lnSpc>
                <a:spcPct val="100000"/>
              </a:lnSpc>
              <a:buNone/>
            </a:pPr>
            <a:r>
              <a:rPr lang="en-US" sz="1400" dirty="0"/>
              <a:t>yang </a:t>
            </a:r>
            <a:r>
              <a:rPr lang="en-US" sz="1400" dirty="0" err="1"/>
              <a:t>Penuturannya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Daerah </a:t>
            </a:r>
            <a:r>
              <a:rPr lang="en-US" sz="1400" dirty="0" err="1"/>
              <a:t>Kabupaten</a:t>
            </a:r>
            <a:r>
              <a:rPr lang="en-US" sz="1400" dirty="0"/>
              <a:t>/Kota</a:t>
            </a:r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4754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4"/>
          <p:cNvSpPr txBox="1"/>
          <p:nvPr/>
        </p:nvSpPr>
        <p:spPr>
          <a:xfrm>
            <a:off x="978846" y="1941763"/>
            <a:ext cx="6971157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 defTabSz="457200">
              <a:buClrTx/>
              <a:defRPr/>
            </a:pPr>
            <a:r>
              <a:rPr lang="en-US" sz="5400" b="1" dirty="0">
                <a:solidFill>
                  <a:srgbClr val="EFBC49"/>
                </a:solidFill>
                <a:latin typeface="Barlow" panose="020B0604020202020204" charset="0"/>
              </a:rPr>
              <a:t>RENCANA KEGIATAN 2023</a:t>
            </a:r>
          </a:p>
        </p:txBody>
      </p:sp>
      <p:sp>
        <p:nvSpPr>
          <p:cNvPr id="251" name="Google Shape;251;p24"/>
          <p:cNvSpPr/>
          <p:nvPr/>
        </p:nvSpPr>
        <p:spPr>
          <a:xfrm>
            <a:off x="-754241" y="2818631"/>
            <a:ext cx="1810639" cy="1810639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4"/>
          <p:cNvSpPr/>
          <p:nvPr/>
        </p:nvSpPr>
        <p:spPr>
          <a:xfrm>
            <a:off x="762000" y="4019550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7270299" y="250425"/>
            <a:ext cx="1359408" cy="1359404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23</a:t>
            </a:fld>
            <a:endParaRPr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58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ctrTitle"/>
          </p:nvPr>
        </p:nvSpPr>
        <p:spPr>
          <a:xfrm>
            <a:off x="514350" y="2007143"/>
            <a:ext cx="6654546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BIDANG PENDIDIKAN</a:t>
            </a:r>
            <a:br>
              <a:rPr lang="en" sz="5400" dirty="0"/>
            </a:br>
            <a:r>
              <a:rPr lang="en" sz="5400" dirty="0"/>
              <a:t>SEKOLAH DASAR</a:t>
            </a:r>
            <a:endParaRPr sz="5400" dirty="0"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"/>
          </p:nvPr>
        </p:nvSpPr>
        <p:spPr>
          <a:xfrm>
            <a:off x="514350" y="3095543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6129125" y="0"/>
            <a:ext cx="3015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graphicFrame>
        <p:nvGraphicFramePr>
          <p:cNvPr id="9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991203"/>
              </p:ext>
            </p:extLst>
          </p:nvPr>
        </p:nvGraphicFramePr>
        <p:xfrm>
          <a:off x="406069" y="1142675"/>
          <a:ext cx="8474341" cy="285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40699" y="390822"/>
            <a:ext cx="1708955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BPMKS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260906" y="1123749"/>
            <a:ext cx="5117909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/>
            <a:r>
              <a:rPr lang="sv-SE" sz="1800" b="0" dirty="0">
                <a:latin typeface="Barlow" panose="020B0604020202020204" charset="0"/>
                <a:cs typeface="Poppins" charset="0"/>
              </a:rPr>
              <a:t>Perencanaan, Pendataan BPMKS;</a:t>
            </a:r>
          </a:p>
          <a:p>
            <a:pPr marL="285750" indent="-285750"/>
            <a:r>
              <a:rPr lang="sv-SE" sz="1800" b="0" dirty="0">
                <a:latin typeface="Barlow" panose="020B0604020202020204" charset="0"/>
                <a:cs typeface="Poppins" charset="0"/>
              </a:rPr>
              <a:t>Sosialisasi BPMKS</a:t>
            </a:r>
          </a:p>
          <a:p>
            <a:pPr marL="285750" indent="-285750"/>
            <a:r>
              <a:rPr lang="sv-SE" sz="1800" b="0" dirty="0">
                <a:latin typeface="Barlow" panose="020B0604020202020204" charset="0"/>
                <a:cs typeface="Poppins" charset="0"/>
              </a:rPr>
              <a:t>Evaluasi BPMKS</a:t>
            </a:r>
          </a:p>
          <a:p>
            <a:pPr marL="285750" indent="-285750"/>
            <a:r>
              <a:rPr lang="id-ID" sz="1800" b="0" dirty="0">
                <a:latin typeface="Barlow" panose="020B0604020202020204" charset="0"/>
                <a:cs typeface="Poppins" charset="0"/>
              </a:rPr>
              <a:t>Bantuan BPMKS yang diserahkan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</a:t>
            </a:r>
            <a:r>
              <a:rPr lang="id-ID" sz="1800" b="0" dirty="0">
                <a:latin typeface="Barlow" panose="020B0604020202020204" charset="0"/>
                <a:cs typeface="Poppins" charset="0"/>
              </a:rPr>
              <a:t>langsung kepada siswa melalui Kartu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</a:t>
            </a:r>
            <a:r>
              <a:rPr lang="id-ID" sz="1800" b="0" dirty="0">
                <a:latin typeface="Barlow" panose="020B0604020202020204" charset="0"/>
                <a:cs typeface="Poppins" charset="0"/>
              </a:rPr>
              <a:t>BPMKS per siswa @Rp. 450.000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</a:t>
            </a:r>
            <a:r>
              <a:rPr lang="id-ID" sz="1800" b="0" dirty="0">
                <a:latin typeface="Barlow" panose="020B0604020202020204" charset="0"/>
                <a:cs typeface="Poppins" charset="0"/>
              </a:rPr>
              <a:t>Sebanyak </a:t>
            </a:r>
            <a:r>
              <a:rPr lang="id-ID" sz="1800" dirty="0">
                <a:latin typeface="Barlow" panose="020B0604020202020204" charset="0"/>
              </a:rPr>
              <a:t>± </a:t>
            </a:r>
            <a:r>
              <a:rPr lang="id-ID" sz="1800" dirty="0">
                <a:latin typeface="Barlow" panose="020B0604020202020204" charset="0"/>
                <a:cs typeface="Poppins" charset="0"/>
              </a:rPr>
              <a:t>15.000 siswa</a:t>
            </a:r>
            <a:endParaRPr lang="id-ID" sz="1800" b="0" dirty="0">
              <a:latin typeface="Barlow" panose="020B0604020202020204" charset="0"/>
              <a:cs typeface="Poppins" charset="0"/>
            </a:endParaRPr>
          </a:p>
          <a:p>
            <a:pPr marL="0" lvl="0" indent="0">
              <a:buNone/>
            </a:pPr>
            <a:endParaRPr lang="id-ID" sz="1800" b="0" dirty="0">
              <a:latin typeface="Barlow" panose="020B0604020202020204" charset="0"/>
              <a:cs typeface="Poppins" charset="0"/>
            </a:endParaRPr>
          </a:p>
          <a:p>
            <a:pPr marL="0" lv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7.000.000.000,00</a:t>
            </a:r>
          </a:p>
          <a:p>
            <a:pPr marL="0" lvl="0" indent="0">
              <a:buNone/>
            </a:pPr>
            <a:endParaRPr lang="id-ID" sz="1400" b="0" dirty="0">
              <a:latin typeface="Barlow" panose="020B0604020202020204" charset="0"/>
              <a:cs typeface="Poppins" charset="0"/>
            </a:endParaRPr>
          </a:p>
        </p:txBody>
      </p:sp>
      <p:pic>
        <p:nvPicPr>
          <p:cNvPr id="8" name="Picture 8" descr="http://tokobpmks.surakarta.go.id/assets/images/bpmk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3119" y="3123763"/>
            <a:ext cx="4001655" cy="1508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8695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PEMBANGUNAN &amp; REHABILITASI SEKOLAH DASAR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/>
            <a:r>
              <a:rPr lang="en-US" sz="1800" b="0" dirty="0">
                <a:latin typeface="Barlow" panose="020B0604020202020204" charset="0"/>
                <a:cs typeface="Poppins" charset="0"/>
              </a:rPr>
              <a:t>Pembangunan SDN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Kemasan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Tahap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II</a:t>
            </a:r>
          </a:p>
          <a:p>
            <a:pPr marL="285750" indent="-285750"/>
            <a:r>
              <a:rPr lang="en-US" sz="1800" dirty="0">
                <a:latin typeface="Barlow" panose="020B0604020202020204" charset="0"/>
                <a:cs typeface="Poppins" charset="0"/>
              </a:rPr>
              <a:t>Pembangunan SDN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Rejosari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Tahap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II</a:t>
            </a:r>
          </a:p>
          <a:p>
            <a:pPr marL="285750" indent="-285750"/>
            <a:r>
              <a:rPr lang="en-US" sz="1800" b="0" dirty="0">
                <a:latin typeface="Barlow" panose="020B0604020202020204" charset="0"/>
                <a:cs typeface="Poppins" charset="0"/>
              </a:rPr>
              <a:t>Pembangunan SDN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Kartodipuran</a:t>
            </a:r>
            <a:endParaRPr lang="en-US" sz="1800" b="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r>
              <a:rPr lang="en-US" sz="1800" dirty="0">
                <a:latin typeface="Barlow" panose="020B0604020202020204" charset="0"/>
                <a:cs typeface="Poppins" charset="0"/>
              </a:rPr>
              <a:t>Pembangunan SDN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Tugu</a:t>
            </a: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r>
              <a:rPr lang="en-US" sz="1800" b="0" dirty="0">
                <a:latin typeface="Barlow" panose="020B0604020202020204" charset="0"/>
                <a:cs typeface="Poppins" charset="0"/>
              </a:rPr>
              <a:t>Pembangunan SDN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Sriwedari</a:t>
            </a:r>
            <a:endParaRPr lang="en-US" sz="1800" b="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r>
              <a:rPr lang="en-US" sz="1800" b="0" dirty="0">
                <a:latin typeface="Barlow" panose="020B0604020202020204" charset="0"/>
                <a:cs typeface="Poppins" charset="0"/>
              </a:rPr>
              <a:t>Pembangunan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Perpustakaan</a:t>
            </a:r>
            <a:endParaRPr lang="en-US" sz="1800" b="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285750" indent="-285750"/>
            <a:r>
              <a:rPr lang="en-US" sz="1800" b="0" dirty="0" err="1">
                <a:latin typeface="Barlow" panose="020B0604020202020204" charset="0"/>
                <a:cs typeface="Poppins" charset="0"/>
              </a:rPr>
              <a:t>Rehabilitasi</a:t>
            </a:r>
            <a:r>
              <a:rPr lang="en-US" sz="1800" b="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b="0" dirty="0" err="1">
                <a:latin typeface="Barlow" panose="020B0604020202020204" charset="0"/>
                <a:cs typeface="Poppins" charset="0"/>
              </a:rPr>
              <a:t>Sekolah</a:t>
            </a:r>
            <a:endParaRPr lang="en-US" sz="1800" b="0" dirty="0">
              <a:latin typeface="Barlow" panose="020B0604020202020204" charset="0"/>
              <a:cs typeface="Poppins" charset="0"/>
            </a:endParaRPr>
          </a:p>
          <a:p>
            <a:pPr marL="0" lvl="0" indent="0">
              <a:buNone/>
            </a:pPr>
            <a:endParaRPr lang="id-ID" sz="1800" dirty="0">
              <a:latin typeface="Barlow" panose="020B0604020202020204" charset="0"/>
              <a:cs typeface="Poppins" charset="0"/>
            </a:endParaRPr>
          </a:p>
          <a:p>
            <a:pPr marL="0" lv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21.930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.000,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00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,00</a:t>
            </a:r>
            <a:endParaRPr lang="id-ID" sz="1800" b="1" dirty="0">
              <a:latin typeface="Barlow" panose="020B0604020202020204" charset="0"/>
              <a:cs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22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PELAKSANAAN LOMBA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KSN Tingkat Kecamatan dan Kota</a:t>
            </a:r>
          </a:p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KOSN Tingkat Kecamatan dan Kota</a:t>
            </a:r>
          </a:p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FLS2N Tingkat Kecamatan dan Kota</a:t>
            </a:r>
          </a:p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MAPSI Tingkat Kecamatan dan Kota</a:t>
            </a:r>
          </a:p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MAPKRIS Tingkat Kecamatan dan Kota</a:t>
            </a:r>
          </a:p>
          <a:p>
            <a:pPr marL="285750" indent="-285750"/>
            <a:r>
              <a:rPr lang="sv-SE" sz="1800" dirty="0">
                <a:latin typeface="Barlow" panose="020B0604020202020204" charset="0"/>
                <a:cs typeface="Poppins" charset="0"/>
              </a:rPr>
              <a:t> Lomba MAPKATH Tingkat Kecamatan dan Kota</a:t>
            </a:r>
            <a:endParaRPr lang="id-ID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1.100.000.000,00</a:t>
            </a:r>
          </a:p>
        </p:txBody>
      </p:sp>
    </p:spTree>
    <p:extLst>
      <p:ext uri="{BB962C8B-B14F-4D97-AF65-F5344CB8AC3E}">
        <p14:creationId xmlns:p14="http://schemas.microsoft.com/office/powerpoint/2010/main" val="1422418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ctrTitle"/>
          </p:nvPr>
        </p:nvSpPr>
        <p:spPr>
          <a:xfrm>
            <a:off x="514350" y="2007143"/>
            <a:ext cx="6892290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BIDANG PENDIDIKAN</a:t>
            </a:r>
            <a:br>
              <a:rPr lang="en" sz="5400" dirty="0"/>
            </a:br>
            <a:r>
              <a:rPr lang="en" sz="5400" dirty="0"/>
              <a:t>SEKOLAH MENENGAH PERTAMA</a:t>
            </a:r>
            <a:endParaRPr sz="5400" dirty="0"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"/>
          </p:nvPr>
        </p:nvSpPr>
        <p:spPr>
          <a:xfrm>
            <a:off x="514350" y="3406439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510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>
            <a:off x="734981" y="1115568"/>
            <a:ext cx="5172043" cy="246797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6000" dirty="0"/>
              <a:t>REALISASI 2021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2787195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6129125" y="0"/>
            <a:ext cx="3015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aphicFrame>
        <p:nvGraphicFramePr>
          <p:cNvPr id="9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475524"/>
              </p:ext>
            </p:extLst>
          </p:nvPr>
        </p:nvGraphicFramePr>
        <p:xfrm>
          <a:off x="186613" y="1142675"/>
          <a:ext cx="8474341" cy="285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260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PPDB 2023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§"/>
            </a:pPr>
            <a:r>
              <a:rPr lang="en" sz="1800" dirty="0"/>
              <a:t>Target kegiatan yaitu Siswa Baru Jenjang Paud/TK Negeri, SD Negeri dan SMP Negeri. </a:t>
            </a:r>
            <a:r>
              <a:rPr lang="en-US" sz="1800" dirty="0"/>
              <a:t>PPDB Online </a:t>
            </a:r>
            <a:r>
              <a:rPr lang="en-US" sz="1800" dirty="0" err="1"/>
              <a:t>dilaksanankan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Zonasi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jarak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kriteria</a:t>
            </a:r>
            <a:r>
              <a:rPr lang="en-US" sz="1800" dirty="0"/>
              <a:t> </a:t>
            </a:r>
            <a:r>
              <a:rPr lang="en-US" sz="1800" dirty="0" err="1"/>
              <a:t>jalur</a:t>
            </a:r>
            <a:r>
              <a:rPr lang="en-US" sz="1800" dirty="0"/>
              <a:t>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jalur</a:t>
            </a:r>
            <a:r>
              <a:rPr lang="en-US" sz="1800" dirty="0"/>
              <a:t> </a:t>
            </a:r>
            <a:r>
              <a:rPr lang="en-US" sz="1800" dirty="0" err="1"/>
              <a:t>Afirmasi</a:t>
            </a:r>
            <a:r>
              <a:rPr lang="en-US" sz="1800" dirty="0"/>
              <a:t>, </a:t>
            </a:r>
            <a:r>
              <a:rPr lang="en-US" sz="1800" dirty="0" err="1"/>
              <a:t>Prestasi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Zonasi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350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.000.000,00</a:t>
            </a:r>
          </a:p>
        </p:txBody>
      </p:sp>
    </p:spTree>
    <p:extLst>
      <p:ext uri="{BB962C8B-B14F-4D97-AF65-F5344CB8AC3E}">
        <p14:creationId xmlns:p14="http://schemas.microsoft.com/office/powerpoint/2010/main" val="2645350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KREASSO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lvl="0" indent="-285750" algn="just">
              <a:buFont typeface="Wingdings" pitchFamily="2" charset="2"/>
              <a:buChar char="§"/>
            </a:pPr>
            <a:r>
              <a:rPr lang="en" sz="1800" dirty="0"/>
              <a:t>Target kegiatan yaitu Semua Pelajar dari tingkat Paud/TK, SD, SMP dan SMA/SMK yang berada di Kota Surakarta. </a:t>
            </a:r>
            <a:r>
              <a:rPr lang="en-IN" sz="1800" dirty="0">
                <a:solidFill>
                  <a:schemeClr val="tx1"/>
                </a:solidFill>
              </a:rPr>
              <a:t>KREASSO </a:t>
            </a:r>
            <a:r>
              <a:rPr lang="en-IN" sz="1800" dirty="0" err="1">
                <a:solidFill>
                  <a:schemeClr val="tx1"/>
                </a:solidFill>
              </a:rPr>
              <a:t>merupakan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sebuah</a:t>
            </a:r>
            <a:r>
              <a:rPr lang="en-IN" sz="1800" dirty="0">
                <a:solidFill>
                  <a:schemeClr val="tx1"/>
                </a:solidFill>
              </a:rPr>
              <a:t> event </a:t>
            </a:r>
            <a:r>
              <a:rPr lang="en-IN" sz="1800" dirty="0" err="1">
                <a:solidFill>
                  <a:schemeClr val="tx1"/>
                </a:solidFill>
              </a:rPr>
              <a:t>tahunan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Pemerintah</a:t>
            </a:r>
            <a:r>
              <a:rPr lang="en-IN" sz="1800" dirty="0">
                <a:solidFill>
                  <a:schemeClr val="tx1"/>
                </a:solidFill>
              </a:rPr>
              <a:t> Kota Surakarta yang </a:t>
            </a:r>
            <a:r>
              <a:rPr lang="en-IN" sz="1800" dirty="0" err="1">
                <a:solidFill>
                  <a:schemeClr val="tx1"/>
                </a:solidFill>
              </a:rPr>
              <a:t>dalam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hal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ini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adalah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Dinas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Pendidikan</a:t>
            </a:r>
            <a:r>
              <a:rPr lang="en-IN" sz="1800" dirty="0">
                <a:solidFill>
                  <a:schemeClr val="tx1"/>
                </a:solidFill>
              </a:rPr>
              <a:t>, </a:t>
            </a:r>
            <a:r>
              <a:rPr lang="en-IN" sz="1800" dirty="0" err="1">
                <a:solidFill>
                  <a:schemeClr val="tx1"/>
                </a:solidFill>
              </a:rPr>
              <a:t>dimana</a:t>
            </a:r>
            <a:r>
              <a:rPr lang="en-IN" sz="1800" dirty="0">
                <a:solidFill>
                  <a:schemeClr val="tx1"/>
                </a:solidFill>
              </a:rPr>
              <a:t> event </a:t>
            </a:r>
            <a:r>
              <a:rPr lang="en-IN" sz="1800" dirty="0" err="1">
                <a:solidFill>
                  <a:schemeClr val="tx1"/>
                </a:solidFill>
              </a:rPr>
              <a:t>ini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dilaksanakan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seluruhnya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oleh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pelajar</a:t>
            </a:r>
            <a:r>
              <a:rPr lang="en-IN" sz="1800" dirty="0">
                <a:solidFill>
                  <a:schemeClr val="tx1"/>
                </a:solidFill>
              </a:rPr>
              <a:t>. </a:t>
            </a:r>
            <a:r>
              <a:rPr lang="en-IN" sz="1800" dirty="0" err="1">
                <a:solidFill>
                  <a:schemeClr val="tx1"/>
                </a:solidFill>
              </a:rPr>
              <a:t>Dengan</a:t>
            </a:r>
            <a:r>
              <a:rPr lang="en-IN" sz="1800" dirty="0">
                <a:solidFill>
                  <a:schemeClr val="tx1"/>
                </a:solidFill>
              </a:rPr>
              <a:t> slogan “Dari </a:t>
            </a:r>
            <a:r>
              <a:rPr lang="en-IN" sz="1800" dirty="0" err="1">
                <a:solidFill>
                  <a:schemeClr val="tx1"/>
                </a:solidFill>
              </a:rPr>
              <a:t>Pelajar</a:t>
            </a:r>
            <a:r>
              <a:rPr lang="en-IN" sz="1800" dirty="0">
                <a:solidFill>
                  <a:schemeClr val="tx1"/>
                </a:solidFill>
              </a:rPr>
              <a:t> Surakarta </a:t>
            </a:r>
            <a:r>
              <a:rPr lang="en-IN" sz="1800" dirty="0" err="1">
                <a:solidFill>
                  <a:schemeClr val="tx1"/>
                </a:solidFill>
              </a:rPr>
              <a:t>untuk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Pelajar</a:t>
            </a:r>
            <a:r>
              <a:rPr lang="en-IN" sz="1800" dirty="0">
                <a:solidFill>
                  <a:schemeClr val="tx1"/>
                </a:solidFill>
              </a:rPr>
              <a:t> Indonesia”.</a:t>
            </a: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300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.000.000,00</a:t>
            </a:r>
          </a:p>
        </p:txBody>
      </p:sp>
    </p:spTree>
    <p:extLst>
      <p:ext uri="{BB962C8B-B14F-4D97-AF65-F5344CB8AC3E}">
        <p14:creationId xmlns:p14="http://schemas.microsoft.com/office/powerpoint/2010/main" val="34472715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PEMBANGUNAN SMP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lvl="0" indent="-285750" algn="just">
              <a:buFont typeface="Wingdings" pitchFamily="2" charset="2"/>
              <a:buChar char="§"/>
            </a:pPr>
            <a:r>
              <a:rPr lang="en" sz="1800" dirty="0"/>
              <a:t>Target kegiatan yaitu Pembangunan SMP Negeri 16 Surakarta. </a:t>
            </a:r>
            <a:r>
              <a:rPr lang="en-IN" sz="1800" dirty="0">
                <a:solidFill>
                  <a:schemeClr val="tx1"/>
                </a:solidFill>
              </a:rPr>
              <a:t>Pembangunan </a:t>
            </a:r>
            <a:r>
              <a:rPr lang="en-IN" sz="1800" dirty="0" err="1">
                <a:solidFill>
                  <a:schemeClr val="tx1"/>
                </a:solidFill>
              </a:rPr>
              <a:t>direncanakan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selesai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dalam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sekali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kegiatan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pembangunan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dikerjakan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dengan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sistem</a:t>
            </a:r>
            <a:r>
              <a:rPr lang="en-IN" sz="1800" dirty="0">
                <a:solidFill>
                  <a:schemeClr val="tx1"/>
                </a:solidFill>
              </a:rPr>
              <a:t> </a:t>
            </a:r>
            <a:r>
              <a:rPr lang="en-IN" sz="1800" dirty="0" err="1">
                <a:solidFill>
                  <a:schemeClr val="tx1"/>
                </a:solidFill>
              </a:rPr>
              <a:t>lelang</a:t>
            </a:r>
            <a:r>
              <a:rPr lang="en-IN" sz="1800" dirty="0">
                <a:solidFill>
                  <a:schemeClr val="tx1"/>
                </a:solidFill>
              </a:rPr>
              <a:t>.</a:t>
            </a:r>
            <a:endParaRPr lang="en-US" sz="1800" dirty="0"/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20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.000.000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.000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,00</a:t>
            </a:r>
          </a:p>
        </p:txBody>
      </p:sp>
    </p:spTree>
    <p:extLst>
      <p:ext uri="{BB962C8B-B14F-4D97-AF65-F5344CB8AC3E}">
        <p14:creationId xmlns:p14="http://schemas.microsoft.com/office/powerpoint/2010/main" val="1560404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ctrTitle"/>
          </p:nvPr>
        </p:nvSpPr>
        <p:spPr>
          <a:xfrm>
            <a:off x="514350" y="2007143"/>
            <a:ext cx="6892290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BIDANG PAUD &amp; KESETARAAN</a:t>
            </a:r>
            <a:endParaRPr sz="5400" dirty="0"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"/>
          </p:nvPr>
        </p:nvSpPr>
        <p:spPr>
          <a:xfrm>
            <a:off x="514350" y="3113831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8842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6129125" y="0"/>
            <a:ext cx="3015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graphicFrame>
        <p:nvGraphicFramePr>
          <p:cNvPr id="9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390518"/>
              </p:ext>
            </p:extLst>
          </p:nvPr>
        </p:nvGraphicFramePr>
        <p:xfrm>
          <a:off x="186613" y="1142675"/>
          <a:ext cx="8474341" cy="285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0859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 err="1"/>
              <a:t>PNFest</a:t>
            </a:r>
            <a:endParaRPr lang="en-US" sz="4000" dirty="0"/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392825" y="935738"/>
            <a:ext cx="6283166" cy="1317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-US" dirty="0" err="1"/>
              <a:t>PNFest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para </a:t>
            </a:r>
            <a:r>
              <a:rPr lang="en-US" dirty="0" err="1"/>
              <a:t>Penggiat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Non Formal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Kursus</a:t>
            </a:r>
            <a:r>
              <a:rPr lang="en-US" dirty="0"/>
              <a:t>, </a:t>
            </a:r>
            <a:r>
              <a:rPr lang="en-US" dirty="0" err="1"/>
              <a:t>Kesetaraan</a:t>
            </a:r>
            <a:r>
              <a:rPr lang="en-US" dirty="0"/>
              <a:t>, PAUD) di </a:t>
            </a:r>
            <a:r>
              <a:rPr lang="en-US" dirty="0" err="1"/>
              <a:t>kota</a:t>
            </a:r>
            <a:r>
              <a:rPr lang="en-US" dirty="0"/>
              <a:t> Surakarta.</a:t>
            </a: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235.416.355,00</a:t>
            </a:r>
            <a:endParaRPr lang="id-ID" sz="1800" b="1" dirty="0">
              <a:latin typeface="Barlow" panose="020B0604020202020204" charset="0"/>
              <a:cs typeface="Poppins" charset="0"/>
            </a:endParaRPr>
          </a:p>
        </p:txBody>
      </p:sp>
      <p:sp>
        <p:nvSpPr>
          <p:cNvPr id="8" name="Google Shape;68;p13"/>
          <p:cNvSpPr txBox="1">
            <a:spLocks/>
          </p:cNvSpPr>
          <p:nvPr/>
        </p:nvSpPr>
        <p:spPr>
          <a:xfrm>
            <a:off x="501682" y="2820157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 err="1"/>
              <a:t>Penyisiran</a:t>
            </a:r>
            <a:r>
              <a:rPr lang="en-US" sz="4000" dirty="0"/>
              <a:t> ATS</a:t>
            </a:r>
          </a:p>
        </p:txBody>
      </p:sp>
      <p:sp>
        <p:nvSpPr>
          <p:cNvPr id="9" name="Google Shape;796;p40"/>
          <p:cNvSpPr txBox="1">
            <a:spLocks noGrp="1"/>
          </p:cNvSpPr>
          <p:nvPr>
            <p:ph type="body" idx="1"/>
          </p:nvPr>
        </p:nvSpPr>
        <p:spPr>
          <a:xfrm>
            <a:off x="392825" y="3647377"/>
            <a:ext cx="5889179" cy="875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en-US" sz="1800" b="1" dirty="0" err="1">
                <a:latin typeface="Barlow" panose="020B0604020202020204" charset="0"/>
                <a:cs typeface="Poppins" charset="0"/>
              </a:rPr>
              <a:t>Ang</a:t>
            </a:r>
            <a:r>
              <a:rPr lang="id-ID" sz="1800" b="1" dirty="0">
                <a:latin typeface="Barlow" panose="020B0604020202020204" charset="0"/>
                <a:cs typeface="Poppins" charset="0"/>
              </a:rPr>
              <a:t>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86.353.606,00</a:t>
            </a:r>
            <a:endParaRPr lang="id-ID" sz="1800" b="1" dirty="0">
              <a:latin typeface="Barlow" panose="020B0604020202020204" charset="0"/>
              <a:cs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05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ctrTitle"/>
          </p:nvPr>
        </p:nvSpPr>
        <p:spPr>
          <a:xfrm>
            <a:off x="514350" y="1824263"/>
            <a:ext cx="6892290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BIDANG PENGEMBANGAN PENDIDIKAN</a:t>
            </a:r>
            <a:endParaRPr sz="5400" dirty="0"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"/>
          </p:nvPr>
        </p:nvSpPr>
        <p:spPr>
          <a:xfrm>
            <a:off x="514350" y="3113831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98026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6129125" y="0"/>
            <a:ext cx="3015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graphicFrame>
        <p:nvGraphicFramePr>
          <p:cNvPr id="9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849772"/>
              </p:ext>
            </p:extLst>
          </p:nvPr>
        </p:nvGraphicFramePr>
        <p:xfrm>
          <a:off x="186613" y="1142675"/>
          <a:ext cx="8474341" cy="285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9328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3600" dirty="0" err="1"/>
              <a:t>Penerbitan</a:t>
            </a:r>
            <a:r>
              <a:rPr lang="en-US" sz="3600" dirty="0"/>
              <a:t> </a:t>
            </a:r>
            <a:r>
              <a:rPr lang="en-US" sz="3600" dirty="0" err="1"/>
              <a:t>Izin</a:t>
            </a:r>
            <a:endParaRPr lang="en-US" sz="3600" dirty="0"/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302637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r>
              <a:rPr lang="en-US" sz="1800" dirty="0" err="1">
                <a:latin typeface="Barlow" panose="020B0604020202020204" charset="0"/>
                <a:cs typeface="Poppins" charset="0"/>
              </a:rPr>
              <a:t>Terdiri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dari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sub-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kegiatan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penilaian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kelayakan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pengawasan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serta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penerbitan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izin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untuk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satuan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Pendidikan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Dasar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PAUD &amp;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NonFormal</a:t>
            </a: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500.000.000,00</a:t>
            </a:r>
            <a:endParaRPr lang="id-ID" sz="1800" b="1" dirty="0">
              <a:latin typeface="Barlow" panose="020B0604020202020204" charset="0"/>
              <a:cs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72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085" y="544120"/>
            <a:ext cx="6480000" cy="717900"/>
          </a:xfrm>
        </p:spPr>
        <p:txBody>
          <a:bodyPr/>
          <a:lstStyle/>
          <a:p>
            <a:r>
              <a:rPr lang="en-US" dirty="0"/>
              <a:t>FORM III -  DANA HIBAH</a:t>
            </a:r>
          </a:p>
        </p:txBody>
      </p:sp>
      <p:sp>
        <p:nvSpPr>
          <p:cNvPr id="13" name="Google Shape;70;p13"/>
          <p:cNvSpPr txBox="1">
            <a:spLocks noGrp="1"/>
          </p:cNvSpPr>
          <p:nvPr>
            <p:ph type="body" idx="1"/>
          </p:nvPr>
        </p:nvSpPr>
        <p:spPr>
          <a:xfrm>
            <a:off x="550085" y="1572443"/>
            <a:ext cx="4497137" cy="17362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50000"/>
              </a:lnSpc>
              <a:buSzPts val="1900"/>
              <a:buNone/>
            </a:pPr>
            <a:r>
              <a:rPr lang="en-US" sz="1200" dirty="0">
                <a:latin typeface="Barlow" panose="020B0604020202020204" charset="0"/>
                <a:cs typeface="Poppins" charset="0"/>
              </a:rPr>
              <a:t>Dari total 17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Pengusul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pada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DKT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Dinas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Pendidikan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Kota Surakarta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tahun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2021,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usulan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yang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dapat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diakomodir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adalah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sebanyak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10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pengusul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.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Sehingga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presentase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usulan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terakomodir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sebesar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b="1" dirty="0">
                <a:latin typeface="Barlow" panose="020B0604020202020204" charset="0"/>
                <a:cs typeface="Poppins" charset="0"/>
              </a:rPr>
              <a:t>59%</a:t>
            </a:r>
            <a:endParaRPr lang="en-US" sz="1200" b="1" dirty="0">
              <a:latin typeface="Barlow" panose="020B060402020202020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282914157"/>
              </p:ext>
            </p:extLst>
          </p:nvPr>
        </p:nvGraphicFramePr>
        <p:xfrm>
          <a:off x="4681331" y="1998745"/>
          <a:ext cx="3417390" cy="2908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03916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01682" y="309589"/>
            <a:ext cx="7790687" cy="4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3600" dirty="0"/>
              <a:t>Bahasa &amp; Sastra</a:t>
            </a:r>
          </a:p>
        </p:txBody>
      </p:sp>
      <p:sp>
        <p:nvSpPr>
          <p:cNvPr id="7" name="Google Shape;796;p40"/>
          <p:cNvSpPr txBox="1">
            <a:spLocks noGrp="1"/>
          </p:cNvSpPr>
          <p:nvPr>
            <p:ph type="body" idx="1"/>
          </p:nvPr>
        </p:nvSpPr>
        <p:spPr>
          <a:xfrm>
            <a:off x="501682" y="1400292"/>
            <a:ext cx="6283166" cy="275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r>
              <a:rPr lang="en-US" sz="1800" dirty="0" err="1">
                <a:latin typeface="Barlow" panose="020B0604020202020204" charset="0"/>
                <a:cs typeface="Poppins" charset="0"/>
              </a:rPr>
              <a:t>Terdiri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dari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7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kegiatan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yang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berkaitan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dengan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Bahasa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serta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sastra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,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antara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lain :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Penyusunan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Kamus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Bahasa Daerah,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Konservasi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Bahasa,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Publikasi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Bahasa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Sastra Daerah,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Pemberian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Penghargaan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kepada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Tokoh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Bahasa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dan</a:t>
            </a:r>
            <a:r>
              <a:rPr lang="en-US" sz="1800" dirty="0">
                <a:latin typeface="Barlow" panose="020B0604020202020204" charset="0"/>
                <a:cs typeface="Poppins" charset="0"/>
              </a:rPr>
              <a:t> lain </a:t>
            </a:r>
            <a:r>
              <a:rPr lang="en-US" sz="1800" dirty="0" err="1">
                <a:latin typeface="Barlow" panose="020B0604020202020204" charset="0"/>
                <a:cs typeface="Poppins" charset="0"/>
              </a:rPr>
              <a:t>lain</a:t>
            </a: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endParaRPr lang="en-US" sz="1800" dirty="0">
              <a:latin typeface="Barlow" panose="020B0604020202020204" charset="0"/>
              <a:cs typeface="Poppins" charset="0"/>
            </a:endParaRPr>
          </a:p>
          <a:p>
            <a:pPr marL="0" indent="0" algn="just">
              <a:buNone/>
            </a:pPr>
            <a:r>
              <a:rPr lang="id-ID" sz="1800" b="1" dirty="0">
                <a:latin typeface="Barlow" panose="020B0604020202020204" charset="0"/>
                <a:cs typeface="Poppins" charset="0"/>
              </a:rPr>
              <a:t>Anggaran : Rp. </a:t>
            </a:r>
            <a:r>
              <a:rPr lang="en-US" sz="1800" b="1" dirty="0">
                <a:latin typeface="Barlow" panose="020B0604020202020204" charset="0"/>
                <a:cs typeface="Poppins" charset="0"/>
              </a:rPr>
              <a:t>700.000.000,00</a:t>
            </a:r>
            <a:endParaRPr lang="id-ID" sz="1800" b="1" dirty="0">
              <a:latin typeface="Barlow" panose="020B0604020202020204" charset="0"/>
              <a:cs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498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32425" y="4618200"/>
            <a:ext cx="611400" cy="52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ctrTitle"/>
          </p:nvPr>
        </p:nvSpPr>
        <p:spPr>
          <a:xfrm>
            <a:off x="514350" y="1824263"/>
            <a:ext cx="7349490" cy="6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SEKRETARIAT</a:t>
            </a:r>
            <a:endParaRPr sz="5400" dirty="0"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"/>
          </p:nvPr>
        </p:nvSpPr>
        <p:spPr>
          <a:xfrm>
            <a:off x="514350" y="2455463"/>
            <a:ext cx="5557200" cy="27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 | 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1218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6129125" y="0"/>
            <a:ext cx="3015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</a:t>
            </a:r>
            <a:endParaRPr dirty="0"/>
          </a:p>
        </p:txBody>
      </p:sp>
      <p:sp>
        <p:nvSpPr>
          <p:cNvPr id="138" name="Google Shape;138;p18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  <p:graphicFrame>
        <p:nvGraphicFramePr>
          <p:cNvPr id="9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805724"/>
              </p:ext>
            </p:extLst>
          </p:nvPr>
        </p:nvGraphicFramePr>
        <p:xfrm>
          <a:off x="369493" y="1142675"/>
          <a:ext cx="8474341" cy="285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369493" y="4067559"/>
            <a:ext cx="19713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Rp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. 6.191.628.046,-</a:t>
            </a:r>
            <a:endParaRPr lang="en-US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9309" y="4067558"/>
            <a:ext cx="19713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Rp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. 273.349.814.006,-</a:t>
            </a:r>
            <a:endParaRPr lang="en-US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29125" y="4067558"/>
            <a:ext cx="19713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Rp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Barlow" panose="020B0604020202020204" charset="0"/>
              </a:rPr>
              <a:t>. 374.000.000,-</a:t>
            </a:r>
            <a:endParaRPr lang="en-US" dirty="0">
              <a:solidFill>
                <a:schemeClr val="tx1">
                  <a:lumMod val="75000"/>
                </a:schemeClr>
              </a:solidFill>
              <a:latin typeface="Barlow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39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9"/>
          <p:cNvGrpSpPr/>
          <p:nvPr/>
        </p:nvGrpSpPr>
        <p:grpSpPr>
          <a:xfrm>
            <a:off x="513142" y="-90359"/>
            <a:ext cx="1908216" cy="5225404"/>
            <a:chOff x="1026284" y="-180719"/>
            <a:chExt cx="3816432" cy="10450808"/>
          </a:xfrm>
        </p:grpSpPr>
        <p:sp>
          <p:nvSpPr>
            <p:cNvPr id="147" name="Google Shape;147;p19"/>
            <p:cNvSpPr/>
            <p:nvPr/>
          </p:nvSpPr>
          <p:spPr>
            <a:xfrm>
              <a:off x="1026284" y="-180719"/>
              <a:ext cx="3814476" cy="10450808"/>
            </a:xfrm>
            <a:custGeom>
              <a:avLst/>
              <a:gdLst/>
              <a:ahLst/>
              <a:cxnLst/>
              <a:rect l="l" t="t" r="r" b="b"/>
              <a:pathLst>
                <a:path w="10450619" h="10450808" extrusionOk="0">
                  <a:moveTo>
                    <a:pt x="10450619" y="10450808"/>
                  </a:moveTo>
                  <a:lnTo>
                    <a:pt x="0" y="10450808"/>
                  </a:lnTo>
                  <a:lnTo>
                    <a:pt x="0" y="0"/>
                  </a:lnTo>
                  <a:lnTo>
                    <a:pt x="10450619" y="0"/>
                  </a:lnTo>
                  <a:lnTo>
                    <a:pt x="10450619" y="10450808"/>
                  </a:lnTo>
                  <a:close/>
                  <a:moveTo>
                    <a:pt x="14495" y="10436313"/>
                  </a:moveTo>
                  <a:lnTo>
                    <a:pt x="10436125" y="10436313"/>
                  </a:lnTo>
                  <a:lnTo>
                    <a:pt x="10436125" y="14495"/>
                  </a:lnTo>
                  <a:lnTo>
                    <a:pt x="14495" y="14495"/>
                  </a:lnTo>
                  <a:lnTo>
                    <a:pt x="14495" y="10436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1033531" y="9306856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1033531" y="8358118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1033531" y="7409283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1033531" y="6460545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1033531" y="5511807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1033531" y="4563068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1033531" y="3614330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1033531" y="2665592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1033531" y="1716757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1033531" y="768019"/>
              <a:ext cx="3809185" cy="14494"/>
            </a:xfrm>
            <a:custGeom>
              <a:avLst/>
              <a:gdLst/>
              <a:ahLst/>
              <a:cxnLst/>
              <a:rect l="l" t="t" r="r" b="b"/>
              <a:pathLst>
                <a:path w="10436124" h="14494" extrusionOk="0">
                  <a:moveTo>
                    <a:pt x="0" y="0"/>
                  </a:moveTo>
                  <a:lnTo>
                    <a:pt x="10436125" y="0"/>
                  </a:lnTo>
                  <a:lnTo>
                    <a:pt x="10436125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4821265" y="-17347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3872543" y="-17347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2923726" y="-17347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1975005" y="-17347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19"/>
          <p:cNvSpPr txBox="1">
            <a:spLocks noGrp="1"/>
          </p:cNvSpPr>
          <p:nvPr>
            <p:ph type="title"/>
          </p:nvPr>
        </p:nvSpPr>
        <p:spPr>
          <a:xfrm>
            <a:off x="3739900" y="1655400"/>
            <a:ext cx="4855460" cy="1411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FORM III TH. 2023</a:t>
            </a:r>
            <a:endParaRPr dirty="0"/>
          </a:p>
        </p:txBody>
      </p:sp>
      <p:sp>
        <p:nvSpPr>
          <p:cNvPr id="163" name="Google Shape;163;p19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subTitle" idx="1"/>
          </p:nvPr>
        </p:nvSpPr>
        <p:spPr>
          <a:xfrm>
            <a:off x="3739900" y="3066900"/>
            <a:ext cx="3679200" cy="26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dirty="0"/>
              <a:t>DINAS PENDIDIKAN KOTA SURAKARTA</a:t>
            </a:r>
            <a:endParaRPr dirty="0"/>
          </a:p>
        </p:txBody>
      </p:sp>
      <p:sp>
        <p:nvSpPr>
          <p:cNvPr id="165" name="Google Shape;165;p19"/>
          <p:cNvSpPr/>
          <p:nvPr/>
        </p:nvSpPr>
        <p:spPr>
          <a:xfrm>
            <a:off x="1563185" y="3363592"/>
            <a:ext cx="1268700" cy="118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369100" y="1294000"/>
            <a:ext cx="1280160" cy="1280156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44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352777" y="285594"/>
            <a:ext cx="5590822" cy="411488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>
              <a:spcBef>
                <a:spcPts val="600"/>
              </a:spcBef>
              <a:buNone/>
            </a:pPr>
            <a:r>
              <a:rPr lang="en-US" b="1" dirty="0">
                <a:latin typeface="Barlow" panose="020B0604020202020204" charset="0"/>
                <a:ea typeface="Segoe UI Emoji" panose="020B0502040204020203" pitchFamily="34" charset="0"/>
              </a:rPr>
              <a:t>PENGUSUL : 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PGRI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IGTKI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IPI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PKG PAUD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APSI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DPC HIPKI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FK PKBM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HISPPI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HIMPAUDI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F-PLKP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GOPTKI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BMPS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Barlow" panose="020B0604020202020204" charset="0"/>
                <a:ea typeface="Segoe UI Emoji" panose="020B0502040204020203" pitchFamily="34" charset="0"/>
              </a:rPr>
              <a:t>DPKS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b="1" dirty="0">
              <a:latin typeface="Barlow" panose="020B0604020202020204" charset="0"/>
              <a:ea typeface="Segoe UI Emoji" panose="020B0502040204020203" pitchFamily="34" charset="0"/>
            </a:endParaRP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b="1" dirty="0">
              <a:latin typeface="Barlow" panose="020B0604020202020204" charset="0"/>
              <a:ea typeface="Segoe UI Emoji" panose="020B0502040204020203" pitchFamily="34" charset="0"/>
            </a:endParaRP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b="1" dirty="0">
              <a:latin typeface="Barlow" panose="020B0604020202020204" charset="0"/>
              <a:ea typeface="Segoe UI Emoji" panose="020B0502040204020203" pitchFamily="34" charset="0"/>
            </a:endParaRP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b="1" dirty="0">
              <a:latin typeface="Barlow" panose="020B0604020202020204" charset="0"/>
              <a:ea typeface="Segoe UI Emoji" panose="020B0502040204020203" pitchFamily="34" charset="0"/>
            </a:endParaRP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b="1" dirty="0">
              <a:latin typeface="Barlow" panose="020B0604020202020204" charset="0"/>
              <a:ea typeface="Segoe UI Emoji" panose="020B0502040204020203" pitchFamily="34" charset="0"/>
            </a:endParaRPr>
          </a:p>
          <a:p>
            <a:pPr>
              <a:spcBef>
                <a:spcPts val="600"/>
              </a:spcBef>
              <a:buFont typeface="+mj-lt"/>
              <a:buAutoNum type="arabicPeriod"/>
            </a:pPr>
            <a:endParaRPr lang="en-US" sz="1400" dirty="0">
              <a:latin typeface="Barlow" panose="020B0604020202020204" charset="0"/>
              <a:ea typeface="Segoe UI Emoji" panose="020B0502040204020203" pitchFamily="34" charset="0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0;p13"/>
          <p:cNvSpPr txBox="1">
            <a:spLocks noGrp="1"/>
          </p:cNvSpPr>
          <p:nvPr>
            <p:ph type="body" idx="1"/>
          </p:nvPr>
        </p:nvSpPr>
        <p:spPr>
          <a:xfrm>
            <a:off x="5466112" y="1871380"/>
            <a:ext cx="2826257" cy="189378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66700" lvl="0" indent="0" algn="just">
              <a:buNone/>
            </a:pPr>
            <a:r>
              <a:rPr lang="en-US" sz="1400" b="1" dirty="0">
                <a:latin typeface="Barlow" panose="020B0604020202020204" charset="0"/>
                <a:ea typeface="Segoe UI Emoji" panose="020B0502040204020203" pitchFamily="34" charset="0"/>
              </a:rPr>
              <a:t>TANGGAPAN :</a:t>
            </a:r>
          </a:p>
          <a:p>
            <a:pPr marL="438150" indent="-171450" algn="just"/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Pada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prinsipnya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usulan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dapat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diterima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masuk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Belanja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Hibah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stakeholders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sepanjang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Lembaga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tersebut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memenuhi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syarat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sebagai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Calon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Penerima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Hibah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38150" indent="-171450" algn="just"/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Besaran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anggaran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diterima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melihat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ketersediaan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anggaran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pada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APBD 2023</a:t>
            </a:r>
          </a:p>
        </p:txBody>
      </p:sp>
    </p:spTree>
    <p:extLst>
      <p:ext uri="{BB962C8B-B14F-4D97-AF65-F5344CB8AC3E}">
        <p14:creationId xmlns:p14="http://schemas.microsoft.com/office/powerpoint/2010/main" val="959924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29"/>
          <p:cNvGrpSpPr/>
          <p:nvPr/>
        </p:nvGrpSpPr>
        <p:grpSpPr>
          <a:xfrm>
            <a:off x="-768525" y="-48199"/>
            <a:ext cx="5225404" cy="5225404"/>
            <a:chOff x="-1537049" y="-96399"/>
            <a:chExt cx="10450808" cy="10450808"/>
          </a:xfrm>
        </p:grpSpPr>
        <p:sp>
          <p:nvSpPr>
            <p:cNvPr id="489" name="Google Shape;489;p29"/>
            <p:cNvSpPr/>
            <p:nvPr/>
          </p:nvSpPr>
          <p:spPr>
            <a:xfrm>
              <a:off x="-1537049" y="-96399"/>
              <a:ext cx="10450808" cy="10450808"/>
            </a:xfrm>
            <a:custGeom>
              <a:avLst/>
              <a:gdLst/>
              <a:ahLst/>
              <a:cxnLst/>
              <a:rect l="l" t="t" r="r" b="b"/>
              <a:pathLst>
                <a:path w="10450808" h="10450808" extrusionOk="0">
                  <a:moveTo>
                    <a:pt x="10450808" y="10450808"/>
                  </a:moveTo>
                  <a:lnTo>
                    <a:pt x="0" y="10450808"/>
                  </a:lnTo>
                  <a:lnTo>
                    <a:pt x="0" y="0"/>
                  </a:lnTo>
                  <a:lnTo>
                    <a:pt x="10450808" y="0"/>
                  </a:lnTo>
                  <a:lnTo>
                    <a:pt x="10450808" y="10450808"/>
                  </a:lnTo>
                  <a:close/>
                  <a:moveTo>
                    <a:pt x="14495" y="10436313"/>
                  </a:moveTo>
                  <a:lnTo>
                    <a:pt x="10436313" y="10436313"/>
                  </a:lnTo>
                  <a:lnTo>
                    <a:pt x="10436313" y="14495"/>
                  </a:lnTo>
                  <a:lnTo>
                    <a:pt x="14495" y="14495"/>
                  </a:lnTo>
                  <a:lnTo>
                    <a:pt x="14495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-1529802" y="9391176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-1529802" y="8442438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-1529802" y="7493603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-1529802" y="6544865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-1529802" y="5596127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-1529802" y="4647388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-1529802" y="3698650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-1529802" y="2749912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-1529802" y="1801077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-1529802" y="852339"/>
              <a:ext cx="10436313" cy="14494"/>
            </a:xfrm>
            <a:custGeom>
              <a:avLst/>
              <a:gdLst/>
              <a:ahLst/>
              <a:cxnLst/>
              <a:rect l="l" t="t" r="r" b="b"/>
              <a:pathLst>
                <a:path w="10436313" h="14494" extrusionOk="0">
                  <a:moveTo>
                    <a:pt x="0" y="0"/>
                  </a:moveTo>
                  <a:lnTo>
                    <a:pt x="10436313" y="0"/>
                  </a:lnTo>
                  <a:lnTo>
                    <a:pt x="10436313" y="14495"/>
                  </a:lnTo>
                  <a:lnTo>
                    <a:pt x="0" y="144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7950525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7001787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6052952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5104214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4155476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3206737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2257999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1309261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360426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-588311" y="-89151"/>
              <a:ext cx="14494" cy="10436313"/>
            </a:xfrm>
            <a:custGeom>
              <a:avLst/>
              <a:gdLst/>
              <a:ahLst/>
              <a:cxnLst/>
              <a:rect l="l" t="t" r="r" b="b"/>
              <a:pathLst>
                <a:path w="14494" h="10436313" extrusionOk="0">
                  <a:moveTo>
                    <a:pt x="0" y="0"/>
                  </a:moveTo>
                  <a:lnTo>
                    <a:pt x="14495" y="0"/>
                  </a:lnTo>
                  <a:lnTo>
                    <a:pt x="14495" y="10436313"/>
                  </a:lnTo>
                  <a:lnTo>
                    <a:pt x="0" y="1043631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29"/>
          <p:cNvGrpSpPr/>
          <p:nvPr/>
        </p:nvGrpSpPr>
        <p:grpSpPr>
          <a:xfrm>
            <a:off x="1603368" y="1952566"/>
            <a:ext cx="5969626" cy="1266695"/>
            <a:chOff x="-1116966" y="390214"/>
            <a:chExt cx="15919002" cy="3377853"/>
          </a:xfrm>
        </p:grpSpPr>
        <p:sp>
          <p:nvSpPr>
            <p:cNvPr id="511" name="Google Shape;511;p29"/>
            <p:cNvSpPr txBox="1"/>
            <p:nvPr/>
          </p:nvSpPr>
          <p:spPr>
            <a:xfrm>
              <a:off x="-1116966" y="390214"/>
              <a:ext cx="15919002" cy="3077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0" b="1" dirty="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Terima Kasih.</a:t>
              </a:r>
              <a:endParaRPr sz="7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12" name="Google Shape;512;p29"/>
            <p:cNvSpPr txBox="1"/>
            <p:nvPr/>
          </p:nvSpPr>
          <p:spPr>
            <a:xfrm>
              <a:off x="-14" y="3365904"/>
              <a:ext cx="13598700" cy="402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513" name="Google Shape;513;p29"/>
          <p:cNvSpPr/>
          <p:nvPr/>
        </p:nvSpPr>
        <p:spPr>
          <a:xfrm>
            <a:off x="244527" y="379439"/>
            <a:ext cx="539646" cy="134912"/>
          </a:xfrm>
          <a:custGeom>
            <a:avLst/>
            <a:gdLst/>
            <a:ahLst/>
            <a:cxnLst/>
            <a:rect l="l" t="t" r="r" b="b"/>
            <a:pathLst>
              <a:path w="1079292" h="269823" extrusionOk="0">
                <a:moveTo>
                  <a:pt x="134912" y="0"/>
                </a:moveTo>
                <a:cubicBezTo>
                  <a:pt x="60373" y="0"/>
                  <a:pt x="0" y="60373"/>
                  <a:pt x="0" y="134912"/>
                </a:cubicBezTo>
                <a:cubicBezTo>
                  <a:pt x="0" y="209450"/>
                  <a:pt x="60373" y="269823"/>
                  <a:pt x="134912" y="269823"/>
                </a:cubicBezTo>
                <a:cubicBezTo>
                  <a:pt x="209450" y="269823"/>
                  <a:pt x="269823" y="209450"/>
                  <a:pt x="269823" y="134912"/>
                </a:cubicBezTo>
                <a:cubicBezTo>
                  <a:pt x="269823" y="60373"/>
                  <a:pt x="209450" y="0"/>
                  <a:pt x="134912" y="0"/>
                </a:cubicBezTo>
                <a:close/>
                <a:moveTo>
                  <a:pt x="944381" y="0"/>
                </a:moveTo>
                <a:cubicBezTo>
                  <a:pt x="869842" y="0"/>
                  <a:pt x="809469" y="60373"/>
                  <a:pt x="809469" y="134912"/>
                </a:cubicBezTo>
                <a:cubicBezTo>
                  <a:pt x="809469" y="209450"/>
                  <a:pt x="869842" y="269823"/>
                  <a:pt x="944381" y="269823"/>
                </a:cubicBezTo>
                <a:cubicBezTo>
                  <a:pt x="1018919" y="269823"/>
                  <a:pt x="1079292" y="209450"/>
                  <a:pt x="1079292" y="134912"/>
                </a:cubicBezTo>
                <a:cubicBezTo>
                  <a:pt x="1079292" y="60373"/>
                  <a:pt x="1018919" y="0"/>
                  <a:pt x="944381" y="0"/>
                </a:cubicBezTo>
                <a:close/>
                <a:moveTo>
                  <a:pt x="539646" y="0"/>
                </a:moveTo>
                <a:cubicBezTo>
                  <a:pt x="465107" y="0"/>
                  <a:pt x="404735" y="60373"/>
                  <a:pt x="404735" y="134912"/>
                </a:cubicBezTo>
                <a:cubicBezTo>
                  <a:pt x="404735" y="209450"/>
                  <a:pt x="465107" y="269823"/>
                  <a:pt x="539646" y="269823"/>
                </a:cubicBezTo>
                <a:cubicBezTo>
                  <a:pt x="614185" y="269823"/>
                  <a:pt x="674558" y="209450"/>
                  <a:pt x="674558" y="134912"/>
                </a:cubicBezTo>
                <a:cubicBezTo>
                  <a:pt x="674558" y="60373"/>
                  <a:pt x="614185" y="0"/>
                  <a:pt x="53964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9"/>
          <p:cNvSpPr/>
          <p:nvPr/>
        </p:nvSpPr>
        <p:spPr>
          <a:xfrm rot="5400000">
            <a:off x="1412630" y="3399051"/>
            <a:ext cx="1219200" cy="1219197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9"/>
          <p:cNvSpPr/>
          <p:nvPr/>
        </p:nvSpPr>
        <p:spPr>
          <a:xfrm>
            <a:off x="7446365" y="514350"/>
            <a:ext cx="1400232" cy="700708"/>
          </a:xfrm>
          <a:custGeom>
            <a:avLst/>
            <a:gdLst/>
            <a:ahLst/>
            <a:cxnLst/>
            <a:rect l="l" t="t" r="r" b="b"/>
            <a:pathLst>
              <a:path w="2800464" h="1401415" extrusionOk="0">
                <a:moveTo>
                  <a:pt x="2800465" y="0"/>
                </a:moveTo>
                <a:cubicBezTo>
                  <a:pt x="2800465" y="774093"/>
                  <a:pt x="2173142" y="1401416"/>
                  <a:pt x="1399049" y="1401416"/>
                </a:cubicBezTo>
                <a:cubicBezTo>
                  <a:pt x="624956" y="1401416"/>
                  <a:pt x="0" y="774093"/>
                  <a:pt x="0" y="0"/>
                </a:cubicBezTo>
                <a:lnTo>
                  <a:pt x="280046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9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45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" name="Google Shape;81;p14"/>
          <p:cNvSpPr txBox="1">
            <a:spLocks/>
          </p:cNvSpPr>
          <p:nvPr/>
        </p:nvSpPr>
        <p:spPr>
          <a:xfrm>
            <a:off x="625253" y="2029968"/>
            <a:ext cx="5172043" cy="2467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88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•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●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●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488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Char char="○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48895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100"/>
              <a:buFont typeface="Barlow"/>
              <a:buChar char="■"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>
              <a:spcAft>
                <a:spcPts val="800"/>
              </a:spcAft>
              <a:buFont typeface="Barlow"/>
              <a:buNone/>
            </a:pPr>
            <a:r>
              <a:rPr lang="en-US" sz="6000" dirty="0"/>
              <a:t>LAPORAN KEGIATAN 2021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"/>
          <p:cNvSpPr/>
          <p:nvPr/>
        </p:nvSpPr>
        <p:spPr>
          <a:xfrm>
            <a:off x="-754241" y="2818631"/>
            <a:ext cx="1810639" cy="1810639"/>
          </a:xfrm>
          <a:custGeom>
            <a:avLst/>
            <a:gdLst/>
            <a:ahLst/>
            <a:cxnLst/>
            <a:rect l="l" t="t" r="r" b="b"/>
            <a:pathLst>
              <a:path w="1708150" h="1708150" extrusionOk="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4"/>
          <p:cNvSpPr/>
          <p:nvPr/>
        </p:nvSpPr>
        <p:spPr>
          <a:xfrm>
            <a:off x="762000" y="4019550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7270299" y="250425"/>
            <a:ext cx="1359408" cy="1359404"/>
          </a:xfrm>
          <a:custGeom>
            <a:avLst/>
            <a:gdLst/>
            <a:ahLst/>
            <a:cxnLst/>
            <a:rect l="l" t="t" r="r" b="b"/>
            <a:pathLst>
              <a:path w="2438400" h="2438393" extrusionOk="0">
                <a:moveTo>
                  <a:pt x="2438400" y="1085807"/>
                </a:moveTo>
                <a:lnTo>
                  <a:pt x="2438400" y="1085807"/>
                </a:lnTo>
                <a:lnTo>
                  <a:pt x="2438400" y="0"/>
                </a:lnTo>
                <a:lnTo>
                  <a:pt x="2438400" y="0"/>
                </a:lnTo>
                <a:cubicBezTo>
                  <a:pt x="1091702" y="0"/>
                  <a:pt x="0" y="1091696"/>
                  <a:pt x="0" y="2438394"/>
                </a:cubicBezTo>
                <a:lnTo>
                  <a:pt x="1085820" y="2438394"/>
                </a:lnTo>
                <a:cubicBezTo>
                  <a:pt x="1085820" y="1691384"/>
                  <a:pt x="1691396" y="1085807"/>
                  <a:pt x="2438400" y="1085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4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6</a:t>
            </a:fld>
            <a:endParaRPr>
              <a:solidFill>
                <a:schemeClr val="accent1"/>
              </a:solidFill>
            </a:endParaRPr>
          </a:p>
        </p:txBody>
      </p:sp>
      <p:sp>
        <p:nvSpPr>
          <p:cNvPr id="10" name="Google Shape;70;p13"/>
          <p:cNvSpPr txBox="1">
            <a:spLocks/>
          </p:cNvSpPr>
          <p:nvPr/>
        </p:nvSpPr>
        <p:spPr>
          <a:xfrm>
            <a:off x="3114219" y="2670020"/>
            <a:ext cx="3160388" cy="25465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Barlow" panose="020B0604020202020204" charset="0"/>
            </a:endParaRPr>
          </a:p>
        </p:txBody>
      </p:sp>
      <p:sp>
        <p:nvSpPr>
          <p:cNvPr id="13" name="Google Shape;68;p13"/>
          <p:cNvSpPr txBox="1">
            <a:spLocks/>
          </p:cNvSpPr>
          <p:nvPr/>
        </p:nvSpPr>
        <p:spPr>
          <a:xfrm>
            <a:off x="1056398" y="1250879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>
                <a:solidFill>
                  <a:srgbClr val="EFBC49"/>
                </a:solidFill>
              </a:rPr>
              <a:t>KEGIATAN</a:t>
            </a:r>
          </a:p>
          <a:p>
            <a:r>
              <a:rPr lang="en-US" sz="4000" dirty="0">
                <a:solidFill>
                  <a:schemeClr val="bg1"/>
                </a:solidFill>
              </a:rPr>
              <a:t>BELAJAR MENGAJAR </a:t>
            </a:r>
          </a:p>
        </p:txBody>
      </p:sp>
      <p:sp>
        <p:nvSpPr>
          <p:cNvPr id="11" name="Google Shape;70;p13"/>
          <p:cNvSpPr txBox="1">
            <a:spLocks/>
          </p:cNvSpPr>
          <p:nvPr/>
        </p:nvSpPr>
        <p:spPr>
          <a:xfrm>
            <a:off x="2666123" y="2676782"/>
            <a:ext cx="4497137" cy="10471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Proses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Belajar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Mengajar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  Daring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 Luring</a:t>
            </a:r>
          </a:p>
          <a:p>
            <a:pPr marL="3429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PTM 50%</a:t>
            </a:r>
          </a:p>
          <a:p>
            <a:pPr marL="3429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Waktu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 Luring </a:t>
            </a:r>
            <a:r>
              <a:rPr lang="en-US" sz="1600" dirty="0" err="1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maks</a:t>
            </a:r>
            <a:r>
              <a:rPr lang="en-US" sz="1600" dirty="0">
                <a:solidFill>
                  <a:schemeClr val="bg1"/>
                </a:solidFill>
                <a:latin typeface="Barlow" panose="020B0604020202020204" charset="0"/>
                <a:cs typeface="Times New Roman" panose="02020603050405020304" pitchFamily="18" charset="0"/>
              </a:rPr>
              <a:t>. 4 Jam</a:t>
            </a:r>
          </a:p>
          <a:p>
            <a:pPr marL="171450" indent="-171450">
              <a:buClr>
                <a:schemeClr val="bg1"/>
              </a:buClr>
            </a:pPr>
            <a:endParaRPr lang="en-US" sz="1600" dirty="0">
              <a:solidFill>
                <a:schemeClr val="bg1"/>
              </a:solidFill>
              <a:latin typeface="Barlow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737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516599" y="3013617"/>
            <a:ext cx="4497137" cy="17362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indent="-457200">
              <a:lnSpc>
                <a:spcPct val="150000"/>
              </a:lnSpc>
              <a:buSzPts val="19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Barlow" panose="020B0604020202020204" charset="0"/>
                <a:cs typeface="Poppins" charset="0"/>
              </a:rPr>
              <a:t>Sosialisasi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POS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Ujian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Sekolah</a:t>
            </a:r>
            <a:endParaRPr lang="en-US" sz="1200" dirty="0">
              <a:latin typeface="Barlow" panose="020B0604020202020204" charset="0"/>
              <a:cs typeface="Poppins" charset="0"/>
            </a:endParaRPr>
          </a:p>
          <a:p>
            <a:pPr lvl="0" indent="-457200">
              <a:lnSpc>
                <a:spcPct val="150000"/>
              </a:lnSpc>
              <a:buSzPts val="19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Barlow" panose="020B0604020202020204" charset="0"/>
                <a:cs typeface="Poppins" charset="0"/>
              </a:rPr>
              <a:t>Sosialisasi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Penulisan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Ijasah</a:t>
            </a:r>
            <a:endParaRPr lang="en-US" sz="1200" dirty="0">
              <a:latin typeface="Barlow" panose="020B0604020202020204" charset="0"/>
              <a:cs typeface="Poppins" charset="0"/>
            </a:endParaRPr>
          </a:p>
          <a:p>
            <a:pPr lvl="0" indent="-457200">
              <a:lnSpc>
                <a:spcPct val="150000"/>
              </a:lnSpc>
              <a:buSzPts val="19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Barlow" panose="020B0604020202020204" charset="0"/>
                <a:cs typeface="Poppins" charset="0"/>
              </a:rPr>
              <a:t>Pendataan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Peserta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Ujian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Sekolah</a:t>
            </a:r>
            <a:endParaRPr lang="en-US" sz="1200" dirty="0">
              <a:latin typeface="Barlow" panose="020B0604020202020204" charset="0"/>
              <a:cs typeface="Poppins" charset="0"/>
            </a:endParaRPr>
          </a:p>
          <a:p>
            <a:pPr lvl="0" indent="-457200">
              <a:lnSpc>
                <a:spcPct val="150000"/>
              </a:lnSpc>
              <a:buSzPts val="1900"/>
              <a:buFont typeface="Arial" panose="020B0604020202020204" pitchFamily="34" charset="0"/>
              <a:buChar char="•"/>
            </a:pPr>
            <a:r>
              <a:rPr lang="en-US" sz="1200" dirty="0" err="1">
                <a:latin typeface="Barlow" panose="020B0604020202020204" charset="0"/>
                <a:cs typeface="Poppins" charset="0"/>
              </a:rPr>
              <a:t>Sosialisasi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Assesment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Kompetensi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Minimal</a:t>
            </a:r>
          </a:p>
          <a:p>
            <a:pPr lvl="0" indent="-457200">
              <a:lnSpc>
                <a:spcPct val="150000"/>
              </a:lnSpc>
              <a:buSzPts val="1900"/>
              <a:buFont typeface="Arial" panose="020B0604020202020204" pitchFamily="34" charset="0"/>
              <a:buChar char="•"/>
            </a:pPr>
            <a:r>
              <a:rPr lang="en-US" sz="1200" dirty="0">
                <a:latin typeface="Barlow" panose="020B0604020202020204" charset="0"/>
                <a:cs typeface="Poppins" charset="0"/>
              </a:rPr>
              <a:t>Tenaga Ahli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Sistem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Teknologi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</a:t>
            </a:r>
            <a:r>
              <a:rPr lang="en-US" sz="1200" dirty="0" err="1">
                <a:latin typeface="Barlow" panose="020B0604020202020204" charset="0"/>
                <a:cs typeface="Poppins" charset="0"/>
              </a:rPr>
              <a:t>Informasi</a:t>
            </a:r>
            <a:r>
              <a:rPr lang="en-US" sz="1200" dirty="0">
                <a:latin typeface="Barlow" panose="020B0604020202020204" charset="0"/>
                <a:cs typeface="Poppins" charset="0"/>
              </a:rPr>
              <a:t> PPDB</a:t>
            </a:r>
          </a:p>
          <a:p>
            <a:pPr marL="171450" indent="-171450">
              <a:lnSpc>
                <a:spcPct val="100000"/>
              </a:lnSpc>
            </a:pPr>
            <a:endParaRPr lang="en-US" sz="1200" b="1" dirty="0">
              <a:latin typeface="Barlow" panose="020B0604020202020204" charset="0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lvl="0">
              <a:lnSpc>
                <a:spcPct val="100000"/>
              </a:lnSpc>
            </a:pPr>
            <a:r>
              <a:rPr lang="en-US" sz="4000" dirty="0" err="1">
                <a:latin typeface="Barlow" panose="020B0604020202020204" charset="0"/>
              </a:rPr>
              <a:t>Penyelenggaraan</a:t>
            </a:r>
            <a:endParaRPr lang="en-US" sz="4000" dirty="0">
              <a:latin typeface="Barlow" panose="020B0604020202020204" charset="0"/>
            </a:endParaRPr>
          </a:p>
          <a:p>
            <a:pPr lvl="0">
              <a:lnSpc>
                <a:spcPct val="100000"/>
              </a:lnSpc>
            </a:pPr>
            <a:r>
              <a:rPr lang="en-US" sz="4000" dirty="0">
                <a:latin typeface="Barlow" panose="020B0604020202020204" charset="0"/>
              </a:rPr>
              <a:t>Proses </a:t>
            </a:r>
            <a:r>
              <a:rPr lang="en-US" sz="4000" dirty="0" err="1">
                <a:latin typeface="Barlow" panose="020B0604020202020204" charset="0"/>
              </a:rPr>
              <a:t>Belajar</a:t>
            </a:r>
            <a:r>
              <a:rPr lang="en-US" sz="4000" dirty="0">
                <a:latin typeface="Barlow" panose="020B0604020202020204" charset="0"/>
              </a:rPr>
              <a:t> Dan </a:t>
            </a:r>
            <a:r>
              <a:rPr lang="en-US" sz="4000" dirty="0" err="1">
                <a:latin typeface="Barlow" panose="020B0604020202020204" charset="0"/>
              </a:rPr>
              <a:t>Ujian</a:t>
            </a:r>
            <a:endParaRPr lang="en-US" sz="4000" dirty="0">
              <a:latin typeface="Barlow" panose="020B0604020202020204" charset="0"/>
            </a:endParaRPr>
          </a:p>
          <a:p>
            <a:pPr lvl="0">
              <a:lnSpc>
                <a:spcPct val="100000"/>
              </a:lnSpc>
            </a:pPr>
            <a:r>
              <a:rPr lang="en-US" sz="4000" dirty="0" err="1">
                <a:latin typeface="Barlow" panose="020B0604020202020204" charset="0"/>
              </a:rPr>
              <a:t>Bagi</a:t>
            </a:r>
            <a:r>
              <a:rPr lang="en-US" sz="4000" dirty="0">
                <a:latin typeface="Barlow" panose="020B0604020202020204" charset="0"/>
              </a:rPr>
              <a:t> </a:t>
            </a:r>
            <a:r>
              <a:rPr lang="en-US" sz="4000" dirty="0" err="1">
                <a:latin typeface="Barlow" panose="020B0604020202020204" charset="0"/>
              </a:rPr>
              <a:t>Peserta</a:t>
            </a:r>
            <a:r>
              <a:rPr lang="en-US" sz="4000" dirty="0">
                <a:latin typeface="Barlow" panose="020B0604020202020204" charset="0"/>
              </a:rPr>
              <a:t> </a:t>
            </a:r>
            <a:r>
              <a:rPr lang="en-US" sz="4000" dirty="0" err="1">
                <a:latin typeface="Barlow" panose="020B0604020202020204" charset="0"/>
              </a:rPr>
              <a:t>Didik</a:t>
            </a:r>
            <a:endParaRPr lang="en-US" sz="4000" dirty="0">
              <a:latin typeface="Barlow" panose="020B0604020202020204" charset="0"/>
            </a:endParaRPr>
          </a:p>
        </p:txBody>
      </p:sp>
      <p:sp>
        <p:nvSpPr>
          <p:cNvPr id="12" name="Google Shape;68;p13"/>
          <p:cNvSpPr txBox="1">
            <a:spLocks/>
          </p:cNvSpPr>
          <p:nvPr/>
        </p:nvSpPr>
        <p:spPr>
          <a:xfrm>
            <a:off x="7427544" y="250944"/>
            <a:ext cx="1897062" cy="24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1100" dirty="0" err="1"/>
              <a:t>Laporan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2021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KBM - DARING</a:t>
            </a:r>
          </a:p>
        </p:txBody>
      </p:sp>
      <p:sp>
        <p:nvSpPr>
          <p:cNvPr id="12" name="Google Shape;68;p13"/>
          <p:cNvSpPr txBox="1">
            <a:spLocks/>
          </p:cNvSpPr>
          <p:nvPr/>
        </p:nvSpPr>
        <p:spPr>
          <a:xfrm>
            <a:off x="7427544" y="250944"/>
            <a:ext cx="1897062" cy="24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1100" dirty="0" err="1"/>
              <a:t>Laporan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2021</a:t>
            </a:r>
          </a:p>
        </p:txBody>
      </p:sp>
      <p:sp>
        <p:nvSpPr>
          <p:cNvPr id="13" name="Google Shape;472;p14"/>
          <p:cNvSpPr txBox="1">
            <a:spLocks noGrp="1"/>
          </p:cNvSpPr>
          <p:nvPr>
            <p:ph type="body" idx="1"/>
          </p:nvPr>
        </p:nvSpPr>
        <p:spPr>
          <a:xfrm>
            <a:off x="457419" y="1262020"/>
            <a:ext cx="5972663" cy="336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: </a:t>
            </a:r>
            <a:r>
              <a:rPr lang="en-IN" sz="1200" dirty="0" err="1">
                <a:latin typeface="Barlow" panose="020B0604020202020204" charset="0"/>
                <a:ea typeface="Source Sans Pro"/>
              </a:rPr>
              <a:t>P</a:t>
            </a:r>
            <a:r>
              <a:rPr lang="en-IN" sz="1200" dirty="0" err="1">
                <a:latin typeface="Barlow" panose="020B0604020202020204" charset="0"/>
              </a:rPr>
              <a:t>embelajaran</a:t>
            </a:r>
            <a:r>
              <a:rPr lang="en-IN" sz="1200" dirty="0">
                <a:latin typeface="Barlow" panose="020B0604020202020204" charset="0"/>
              </a:rPr>
              <a:t> yang </a:t>
            </a:r>
            <a:r>
              <a:rPr lang="en-IN" sz="1200" dirty="0" err="1">
                <a:latin typeface="Barlow" panose="020B0604020202020204" charset="0"/>
              </a:rPr>
              <a:t>dilakukan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secara</a:t>
            </a:r>
            <a:r>
              <a:rPr lang="en-IN" sz="1200" dirty="0">
                <a:latin typeface="Barlow" panose="020B0604020202020204" charset="0"/>
              </a:rPr>
              <a:t> </a:t>
            </a:r>
            <a:r>
              <a:rPr lang="en-IN" sz="1200" i="1" dirty="0">
                <a:latin typeface="Barlow" panose="020B0604020202020204" charset="0"/>
              </a:rPr>
              <a:t>online</a:t>
            </a:r>
            <a:r>
              <a:rPr lang="en-IN" sz="1200" dirty="0">
                <a:latin typeface="Barlow" panose="020B0604020202020204" charset="0"/>
              </a:rPr>
              <a:t>, </a:t>
            </a:r>
            <a:r>
              <a:rPr lang="en-IN" sz="1200" dirty="0" err="1">
                <a:latin typeface="Barlow" panose="020B0604020202020204" charset="0"/>
              </a:rPr>
              <a:t>menggunakan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aplikasi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pembelajaran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maupun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jejaring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sosial</a:t>
            </a:r>
            <a:r>
              <a:rPr lang="en-IN" sz="1200" dirty="0">
                <a:latin typeface="Barlow" panose="020B0604020202020204" charset="0"/>
              </a:rPr>
              <a:t>. </a:t>
            </a:r>
            <a:r>
              <a:rPr lang="en-IN" sz="1200" dirty="0" err="1">
                <a:latin typeface="Barlow" panose="020B0604020202020204" charset="0"/>
              </a:rPr>
              <a:t>Sistem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pembelajaran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melalui</a:t>
            </a:r>
            <a:r>
              <a:rPr lang="en-IN" sz="1200" dirty="0">
                <a:latin typeface="Barlow" panose="020B0604020202020204" charset="0"/>
              </a:rPr>
              <a:t> daring </a:t>
            </a:r>
            <a:r>
              <a:rPr lang="en-IN" sz="1200" dirty="0" err="1">
                <a:latin typeface="Barlow" panose="020B0604020202020204" charset="0"/>
              </a:rPr>
              <a:t>ini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dibantu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dengan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beberapa</a:t>
            </a:r>
            <a:r>
              <a:rPr lang="en-IN" sz="1200" dirty="0">
                <a:latin typeface="Barlow" panose="020B0604020202020204" charset="0"/>
              </a:rPr>
              <a:t> </a:t>
            </a:r>
            <a:r>
              <a:rPr lang="en-IN" sz="1200" dirty="0" err="1">
                <a:latin typeface="Barlow" panose="020B0604020202020204" charset="0"/>
              </a:rPr>
              <a:t>aplikasi</a:t>
            </a:r>
            <a:r>
              <a:rPr lang="en-IN" sz="1200" dirty="0">
                <a:latin typeface="Barlow" panose="020B0604020202020204" charset="0"/>
              </a:rPr>
              <a:t>, </a:t>
            </a:r>
            <a:r>
              <a:rPr lang="en-IN" sz="1200" dirty="0" err="1">
                <a:latin typeface="Barlow" panose="020B0604020202020204" charset="0"/>
              </a:rPr>
              <a:t>seperti</a:t>
            </a:r>
            <a:r>
              <a:rPr lang="en-IN" sz="1200" dirty="0">
                <a:latin typeface="Barlow" panose="020B0604020202020204" charset="0"/>
              </a:rPr>
              <a:t> </a:t>
            </a:r>
            <a:r>
              <a:rPr lang="en-IN" sz="1200" i="1" dirty="0">
                <a:latin typeface="Barlow" panose="020B0604020202020204" charset="0"/>
              </a:rPr>
              <a:t>Google Classroom, Google Meet, Edmodo</a:t>
            </a:r>
            <a:r>
              <a:rPr lang="en-IN" sz="1200" dirty="0">
                <a:latin typeface="Barlow" panose="020B0604020202020204" charset="0"/>
              </a:rPr>
              <a:t> </a:t>
            </a:r>
            <a:r>
              <a:rPr lang="en-IN" sz="1200" dirty="0" err="1">
                <a:latin typeface="Barlow" panose="020B0604020202020204" charset="0"/>
              </a:rPr>
              <a:t>dan</a:t>
            </a:r>
            <a:r>
              <a:rPr lang="en-IN" sz="1200" dirty="0">
                <a:latin typeface="Barlow" panose="020B0604020202020204" charset="0"/>
              </a:rPr>
              <a:t> </a:t>
            </a:r>
            <a:r>
              <a:rPr lang="en-IN" sz="1200" i="1" dirty="0">
                <a:latin typeface="Barlow" panose="020B0604020202020204" charset="0"/>
              </a:rPr>
              <a:t>Zoom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sym typeface="Source Sans Pro"/>
              </a:rPr>
              <a:t>.</a:t>
            </a: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b="1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: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Tidak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semua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memiliki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perangkat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HP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k</a:t>
            </a:r>
            <a:r>
              <a:rPr lang="en-IN" sz="1200" dirty="0" err="1">
                <a:latin typeface="Barlow" panose="020B0604020202020204" charset="0"/>
              </a:rPr>
              <a:t>uota</a:t>
            </a:r>
            <a:r>
              <a:rPr lang="en-IN" sz="1200" dirty="0">
                <a:latin typeface="Barlow" panose="020B0604020202020204" charset="0"/>
              </a:rPr>
              <a:t> internet </a:t>
            </a:r>
            <a:r>
              <a:rPr lang="en-IN" sz="1200" dirty="0" err="1">
                <a:latin typeface="Barlow" panose="020B0604020202020204" charset="0"/>
              </a:rPr>
              <a:t>terbatas</a:t>
            </a:r>
            <a:r>
              <a:rPr lang="en-IN" sz="1200" dirty="0">
                <a:latin typeface="Barlow" panose="020B0604020202020204" charset="0"/>
              </a:rPr>
              <a:t> </a:t>
            </a: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: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Telah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dilakukan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penyaluran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HP yang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bersumber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dari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CSR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dengan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prioritas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untuk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dari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keluarga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rentan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tidak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mampu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.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Terkait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kuota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internet,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sudah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ada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bantuan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dari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kemendikbud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bagi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siswa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guru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serta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dapat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memanfaatkan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fasilitas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wifi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gratis di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beberapa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instansi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pemerintah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yang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menyediakan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 err="1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wifi</a:t>
            </a:r>
            <a:r>
              <a:rPr lang="en-US" sz="1200" dirty="0">
                <a:solidFill>
                  <a:srgbClr val="28324A"/>
                </a:solidFill>
                <a:latin typeface="Barlow" panose="020B0604020202020204" charset="0"/>
                <a:ea typeface="Source Sans Pro"/>
                <a:cs typeface="Source Sans Pro"/>
                <a:sym typeface="Source Sans Pro"/>
              </a:rPr>
              <a:t> gratis.</a:t>
            </a:r>
            <a:endParaRPr lang="en-IN" sz="1000" dirty="0">
              <a:latin typeface="Barlow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046" y="2160920"/>
            <a:ext cx="2295158" cy="229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94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376075" y="4749850"/>
            <a:ext cx="548700" cy="18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7154881" y="733894"/>
            <a:ext cx="1137488" cy="1137486"/>
          </a:xfrm>
          <a:custGeom>
            <a:avLst/>
            <a:gdLst/>
            <a:ahLst/>
            <a:cxnLst/>
            <a:rect l="l" t="t" r="r" b="b"/>
            <a:pathLst>
              <a:path w="2274977" h="2274971" extrusionOk="0">
                <a:moveTo>
                  <a:pt x="2274977" y="1013036"/>
                </a:moveTo>
                <a:lnTo>
                  <a:pt x="2274977" y="1013036"/>
                </a:lnTo>
                <a:lnTo>
                  <a:pt x="2274977" y="0"/>
                </a:lnTo>
                <a:lnTo>
                  <a:pt x="2274977" y="0"/>
                </a:lnTo>
                <a:cubicBezTo>
                  <a:pt x="1018536" y="0"/>
                  <a:pt x="0" y="1018530"/>
                  <a:pt x="0" y="2274971"/>
                </a:cubicBezTo>
                <a:lnTo>
                  <a:pt x="1013047" y="2274971"/>
                </a:lnTo>
                <a:cubicBezTo>
                  <a:pt x="1013047" y="1578027"/>
                  <a:pt x="1578038" y="1013036"/>
                  <a:pt x="2274977" y="10130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6477000" y="1123749"/>
            <a:ext cx="1106170" cy="276543"/>
          </a:xfrm>
          <a:custGeom>
            <a:avLst/>
            <a:gdLst/>
            <a:ahLst/>
            <a:cxnLst/>
            <a:rect l="l" t="t" r="r" b="b"/>
            <a:pathLst>
              <a:path w="2212339" h="553085" extrusionOk="0">
                <a:moveTo>
                  <a:pt x="276542" y="0"/>
                </a:moveTo>
                <a:cubicBezTo>
                  <a:pt x="123753" y="0"/>
                  <a:pt x="0" y="123753"/>
                  <a:pt x="0" y="276543"/>
                </a:cubicBezTo>
                <a:cubicBezTo>
                  <a:pt x="0" y="429332"/>
                  <a:pt x="123753" y="553085"/>
                  <a:pt x="276542" y="553085"/>
                </a:cubicBezTo>
                <a:cubicBezTo>
                  <a:pt x="429332" y="553085"/>
                  <a:pt x="553085" y="429332"/>
                  <a:pt x="553085" y="276543"/>
                </a:cubicBezTo>
                <a:cubicBezTo>
                  <a:pt x="553085" y="123753"/>
                  <a:pt x="429332" y="0"/>
                  <a:pt x="276542" y="0"/>
                </a:cubicBezTo>
                <a:close/>
                <a:moveTo>
                  <a:pt x="1935797" y="0"/>
                </a:moveTo>
                <a:cubicBezTo>
                  <a:pt x="1783007" y="0"/>
                  <a:pt x="1659254" y="123753"/>
                  <a:pt x="1659254" y="276543"/>
                </a:cubicBezTo>
                <a:cubicBezTo>
                  <a:pt x="1659254" y="429332"/>
                  <a:pt x="1783007" y="553085"/>
                  <a:pt x="1935797" y="553085"/>
                </a:cubicBezTo>
                <a:cubicBezTo>
                  <a:pt x="2088586" y="553085"/>
                  <a:pt x="2212339" y="429332"/>
                  <a:pt x="2212339" y="276543"/>
                </a:cubicBezTo>
                <a:cubicBezTo>
                  <a:pt x="2212339" y="123753"/>
                  <a:pt x="2088586" y="0"/>
                  <a:pt x="1935797" y="0"/>
                </a:cubicBezTo>
                <a:close/>
                <a:moveTo>
                  <a:pt x="1106170" y="0"/>
                </a:moveTo>
                <a:cubicBezTo>
                  <a:pt x="953380" y="0"/>
                  <a:pt x="829627" y="123753"/>
                  <a:pt x="829627" y="276543"/>
                </a:cubicBezTo>
                <a:cubicBezTo>
                  <a:pt x="829627" y="429332"/>
                  <a:pt x="953380" y="553085"/>
                  <a:pt x="1106170" y="553085"/>
                </a:cubicBezTo>
                <a:cubicBezTo>
                  <a:pt x="1258959" y="553085"/>
                  <a:pt x="1382712" y="429332"/>
                  <a:pt x="1382712" y="276543"/>
                </a:cubicBezTo>
                <a:cubicBezTo>
                  <a:pt x="1382712" y="123753"/>
                  <a:pt x="1258959" y="0"/>
                  <a:pt x="11061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8;p13"/>
          <p:cNvSpPr txBox="1">
            <a:spLocks/>
          </p:cNvSpPr>
          <p:nvPr/>
        </p:nvSpPr>
        <p:spPr>
          <a:xfrm>
            <a:off x="516600" y="444354"/>
            <a:ext cx="7716588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4000" dirty="0"/>
              <a:t>KBM – LURING</a:t>
            </a:r>
          </a:p>
        </p:txBody>
      </p:sp>
      <p:sp>
        <p:nvSpPr>
          <p:cNvPr id="12" name="Google Shape;68;p13"/>
          <p:cNvSpPr txBox="1">
            <a:spLocks/>
          </p:cNvSpPr>
          <p:nvPr/>
        </p:nvSpPr>
        <p:spPr>
          <a:xfrm>
            <a:off x="7427544" y="250944"/>
            <a:ext cx="1897062" cy="24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"/>
              <a:buNone/>
              <a:defRPr sz="41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r>
              <a:rPr lang="en-US" sz="1100" dirty="0" err="1"/>
              <a:t>Laporan</a:t>
            </a:r>
            <a:r>
              <a:rPr lang="en-US" sz="1100" dirty="0"/>
              <a:t> </a:t>
            </a:r>
            <a:r>
              <a:rPr lang="en-US" sz="1100" dirty="0" err="1"/>
              <a:t>Kegiatan</a:t>
            </a:r>
            <a:r>
              <a:rPr lang="en-US" sz="1100" dirty="0"/>
              <a:t> 2021</a:t>
            </a:r>
          </a:p>
        </p:txBody>
      </p:sp>
      <p:sp>
        <p:nvSpPr>
          <p:cNvPr id="13" name="Google Shape;472;p14"/>
          <p:cNvSpPr txBox="1">
            <a:spLocks noGrp="1"/>
          </p:cNvSpPr>
          <p:nvPr>
            <p:ph type="body" idx="1"/>
          </p:nvPr>
        </p:nvSpPr>
        <p:spPr>
          <a:xfrm>
            <a:off x="457419" y="1262020"/>
            <a:ext cx="5972663" cy="336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Bef>
                <a:spcPts val="1000"/>
              </a:spcBef>
              <a:buNone/>
            </a:pPr>
            <a:r>
              <a:rPr lang="en-US" sz="1200" b="1" dirty="0" err="1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Deskripsi</a:t>
            </a:r>
            <a:r>
              <a:rPr lang="en-US" sz="1200" b="1" dirty="0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Kegiatan</a:t>
            </a:r>
            <a:r>
              <a:rPr lang="en-US" sz="1200" b="1" dirty="0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: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Kegiatan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Belajar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Mengajar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dengan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tatap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muka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langsung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dengan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kapasitas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siswa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b="1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50%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dan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juga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pengurangan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 jam </a:t>
            </a:r>
            <a:r>
              <a:rPr lang="en-US" sz="1200" dirty="0" err="1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pembelajaran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egoe UI Semibold" pitchFamily="34" charset="0"/>
                <a:sym typeface="Source Sans Pro"/>
              </a:rPr>
              <a:t>.</a:t>
            </a:r>
          </a:p>
          <a:p>
            <a:pPr marL="0" lvl="0" indent="0" algn="just">
              <a:spcBef>
                <a:spcPts val="1000"/>
              </a:spcBef>
              <a:buNone/>
            </a:pPr>
            <a:r>
              <a:rPr lang="en-US" sz="1200" b="1" dirty="0" err="1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Kendala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 : </a:t>
            </a:r>
            <a:r>
              <a:rPr lang="en-IN" sz="1200" dirty="0">
                <a:solidFill>
                  <a:schemeClr val="tx1"/>
                </a:solidFill>
              </a:rPr>
              <a:t>KBM </a:t>
            </a:r>
            <a:r>
              <a:rPr lang="en-IN" sz="1200" dirty="0" err="1">
                <a:solidFill>
                  <a:schemeClr val="tx1"/>
                </a:solidFill>
              </a:rPr>
              <a:t>kurang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efektif</a:t>
            </a:r>
            <a:r>
              <a:rPr lang="en-IN" sz="1200" dirty="0">
                <a:solidFill>
                  <a:schemeClr val="tx1"/>
                </a:solidFill>
              </a:rPr>
              <a:t>. Hal </a:t>
            </a:r>
            <a:r>
              <a:rPr lang="en-IN" sz="1200" dirty="0" err="1">
                <a:solidFill>
                  <a:schemeClr val="tx1"/>
                </a:solidFill>
              </a:rPr>
              <a:t>ini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terjadi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karena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beberapa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faktor</a:t>
            </a:r>
            <a:r>
              <a:rPr lang="en-IN" sz="1200" dirty="0">
                <a:solidFill>
                  <a:schemeClr val="tx1"/>
                </a:solidFill>
              </a:rPr>
              <a:t>. </a:t>
            </a:r>
            <a:r>
              <a:rPr lang="en-IN" sz="1200" dirty="0" err="1">
                <a:solidFill>
                  <a:schemeClr val="tx1"/>
                </a:solidFill>
              </a:rPr>
              <a:t>Misalnya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pengurangan</a:t>
            </a:r>
            <a:r>
              <a:rPr lang="en-IN" sz="1200" dirty="0">
                <a:solidFill>
                  <a:schemeClr val="tx1"/>
                </a:solidFill>
              </a:rPr>
              <a:t> jam </a:t>
            </a:r>
            <a:r>
              <a:rPr lang="en-IN" sz="1200" dirty="0" err="1">
                <a:solidFill>
                  <a:schemeClr val="tx1"/>
                </a:solidFill>
              </a:rPr>
              <a:t>mengajar</a:t>
            </a:r>
            <a:r>
              <a:rPr lang="en-IN" sz="1200" dirty="0">
                <a:solidFill>
                  <a:schemeClr val="tx1"/>
                </a:solidFill>
              </a:rPr>
              <a:t>. Guru-guru yang </a:t>
            </a:r>
            <a:r>
              <a:rPr lang="en-IN" sz="1200" dirty="0" err="1">
                <a:solidFill>
                  <a:schemeClr val="tx1"/>
                </a:solidFill>
              </a:rPr>
              <a:t>biasanya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mengajar</a:t>
            </a:r>
            <a:r>
              <a:rPr lang="en-IN" sz="1200" dirty="0">
                <a:solidFill>
                  <a:schemeClr val="tx1"/>
                </a:solidFill>
              </a:rPr>
              <a:t> 4 jam di </a:t>
            </a:r>
            <a:r>
              <a:rPr lang="en-IN" sz="1200" dirty="0" err="1">
                <a:solidFill>
                  <a:schemeClr val="tx1"/>
                </a:solidFill>
              </a:rPr>
              <a:t>sekolah</a:t>
            </a:r>
            <a:r>
              <a:rPr lang="en-IN" sz="1200" dirty="0">
                <a:solidFill>
                  <a:schemeClr val="tx1"/>
                </a:solidFill>
              </a:rPr>
              <a:t>, </a:t>
            </a:r>
            <a:r>
              <a:rPr lang="en-IN" sz="1200" dirty="0" err="1">
                <a:solidFill>
                  <a:schemeClr val="tx1"/>
                </a:solidFill>
              </a:rPr>
              <a:t>terpaksa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hanya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mengajar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selama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satu</a:t>
            </a:r>
            <a:r>
              <a:rPr lang="en-IN" sz="1200" dirty="0">
                <a:solidFill>
                  <a:schemeClr val="tx1"/>
                </a:solidFill>
              </a:rPr>
              <a:t> jam. </a:t>
            </a:r>
            <a:r>
              <a:rPr lang="en-IN" sz="1200" dirty="0" err="1">
                <a:solidFill>
                  <a:schemeClr val="tx1"/>
                </a:solidFill>
              </a:rPr>
              <a:t>Dampak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lanjutnya</a:t>
            </a:r>
            <a:r>
              <a:rPr lang="en-IN" sz="1200" dirty="0">
                <a:solidFill>
                  <a:schemeClr val="tx1"/>
                </a:solidFill>
              </a:rPr>
              <a:t>, </a:t>
            </a:r>
            <a:r>
              <a:rPr lang="en-IN" sz="1200" dirty="0" err="1">
                <a:solidFill>
                  <a:schemeClr val="tx1"/>
                </a:solidFill>
              </a:rPr>
              <a:t>peserta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didik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akan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kesulitan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memahami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materi</a:t>
            </a:r>
            <a:r>
              <a:rPr lang="en-IN" sz="1200" dirty="0">
                <a:solidFill>
                  <a:schemeClr val="tx1"/>
                </a:solidFill>
              </a:rPr>
              <a:t> yang </a:t>
            </a:r>
            <a:r>
              <a:rPr lang="en-IN" sz="1200" dirty="0" err="1">
                <a:solidFill>
                  <a:schemeClr val="tx1"/>
                </a:solidFill>
              </a:rPr>
              <a:t>banyak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dalam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waktu</a:t>
            </a:r>
            <a:r>
              <a:rPr lang="en-IN" sz="1200" dirty="0">
                <a:solidFill>
                  <a:schemeClr val="tx1"/>
                </a:solidFill>
              </a:rPr>
              <a:t> yang </a:t>
            </a:r>
            <a:r>
              <a:rPr lang="en-IN" sz="1200" dirty="0" err="1">
                <a:solidFill>
                  <a:schemeClr val="tx1"/>
                </a:solidFill>
              </a:rPr>
              <a:t>relatif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singkat</a:t>
            </a:r>
            <a:r>
              <a:rPr lang="en-IN" sz="1200" dirty="0">
                <a:solidFill>
                  <a:schemeClr val="tx1"/>
                </a:solidFill>
              </a:rPr>
              <a:t>. </a:t>
            </a:r>
          </a:p>
          <a:p>
            <a:pPr marL="0" lvl="0" indent="0" algn="just">
              <a:spcBef>
                <a:spcPts val="1000"/>
              </a:spcBef>
              <a:buNone/>
            </a:pPr>
            <a:r>
              <a:rPr lang="en-US" sz="1200" b="1" dirty="0" err="1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Solusi</a:t>
            </a:r>
            <a:r>
              <a:rPr lang="en-US" sz="1200" dirty="0">
                <a:solidFill>
                  <a:schemeClr val="tx1"/>
                </a:solidFill>
                <a:ea typeface="Source Sans Pro"/>
                <a:cs typeface="Source Sans Pro"/>
                <a:sym typeface="Source Sans Pro"/>
              </a:rPr>
              <a:t> : </a:t>
            </a:r>
            <a:r>
              <a:rPr lang="en-IN" sz="1200" dirty="0" err="1">
                <a:solidFill>
                  <a:schemeClr val="tx1"/>
                </a:solidFill>
              </a:rPr>
              <a:t>Mendorong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sekolah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dan</a:t>
            </a:r>
            <a:r>
              <a:rPr lang="en-IN" sz="1200" dirty="0">
                <a:solidFill>
                  <a:schemeClr val="tx1"/>
                </a:solidFill>
              </a:rPr>
              <a:t> para </a:t>
            </a:r>
            <a:r>
              <a:rPr lang="en-IN" sz="1200" dirty="0" err="1">
                <a:solidFill>
                  <a:schemeClr val="tx1"/>
                </a:solidFill>
              </a:rPr>
              <a:t>staffnya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untuk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lebih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inovatif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dalam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menemukan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cara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tersendiri</a:t>
            </a:r>
            <a:r>
              <a:rPr lang="en-IN" sz="1200" dirty="0">
                <a:solidFill>
                  <a:schemeClr val="tx1"/>
                </a:solidFill>
              </a:rPr>
              <a:t> agar </a:t>
            </a:r>
            <a:r>
              <a:rPr lang="en-IN" sz="1200" dirty="0" err="1">
                <a:solidFill>
                  <a:schemeClr val="tx1"/>
                </a:solidFill>
              </a:rPr>
              <a:t>materi</a:t>
            </a:r>
            <a:r>
              <a:rPr lang="en-IN" sz="1200" dirty="0">
                <a:solidFill>
                  <a:schemeClr val="tx1"/>
                </a:solidFill>
              </a:rPr>
              <a:t> yang </a:t>
            </a:r>
            <a:r>
              <a:rPr lang="en-IN" sz="1200" dirty="0" err="1">
                <a:solidFill>
                  <a:schemeClr val="tx1"/>
                </a:solidFill>
              </a:rPr>
              <a:t>dipelajari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sebisa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mungkin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dapat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dipahami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oleh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peserta</a:t>
            </a:r>
            <a:r>
              <a:rPr lang="en-IN" sz="1200" dirty="0">
                <a:solidFill>
                  <a:schemeClr val="tx1"/>
                </a:solidFill>
              </a:rPr>
              <a:t> </a:t>
            </a:r>
            <a:r>
              <a:rPr lang="en-IN" sz="1200" dirty="0" err="1">
                <a:solidFill>
                  <a:schemeClr val="tx1"/>
                </a:solidFill>
              </a:rPr>
              <a:t>didik</a:t>
            </a:r>
            <a:r>
              <a:rPr lang="en-IN" sz="1200" dirty="0">
                <a:solidFill>
                  <a:schemeClr val="tx1"/>
                </a:solidFill>
              </a:rPr>
              <a:t>.</a:t>
            </a:r>
            <a:endParaRPr lang="en-US" sz="1200" dirty="0">
              <a:solidFill>
                <a:schemeClr val="tx1"/>
              </a:solidFill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280970"/>
            <a:ext cx="1980973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67924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Geometric Template">
  <a:themeElements>
    <a:clrScheme name="Custom 347">
      <a:dk1>
        <a:srgbClr val="363739"/>
      </a:dk1>
      <a:lt1>
        <a:srgbClr val="FFFFFF"/>
      </a:lt1>
      <a:dk2>
        <a:srgbClr val="888888"/>
      </a:dk2>
      <a:lt2>
        <a:srgbClr val="F5F5EF"/>
      </a:lt2>
      <a:accent1>
        <a:srgbClr val="EFBC49"/>
      </a:accent1>
      <a:accent2>
        <a:srgbClr val="D8A530"/>
      </a:accent2>
      <a:accent3>
        <a:srgbClr val="AB8540"/>
      </a:accent3>
      <a:accent4>
        <a:srgbClr val="494F56"/>
      </a:accent4>
      <a:accent5>
        <a:srgbClr val="888888"/>
      </a:accent5>
      <a:accent6>
        <a:srgbClr val="B1B1B2"/>
      </a:accent6>
      <a:hlink>
        <a:srgbClr val="36373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1698</Words>
  <Application>Microsoft Office PowerPoint</Application>
  <PresentationFormat>On-screen Show (16:9)</PresentationFormat>
  <Paragraphs>341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Wingdings</vt:lpstr>
      <vt:lpstr>Times New Roman</vt:lpstr>
      <vt:lpstr>Arial</vt:lpstr>
      <vt:lpstr>Source Sans Pro</vt:lpstr>
      <vt:lpstr>Barlow</vt:lpstr>
      <vt:lpstr>Segoe UI Emoji</vt:lpstr>
      <vt:lpstr>Barlow Medium</vt:lpstr>
      <vt:lpstr>Georgia</vt:lpstr>
      <vt:lpstr>Calibri</vt:lpstr>
      <vt:lpstr>Poppins</vt:lpstr>
      <vt:lpstr>Segoe UI Semibold</vt:lpstr>
      <vt:lpstr>Business Geometric Template</vt:lpstr>
      <vt:lpstr>DISKUSI KELOMPOK TERBATAS</vt:lpstr>
      <vt:lpstr>SOTK BARU 2022</vt:lpstr>
      <vt:lpstr>PowerPoint Presentation</vt:lpstr>
      <vt:lpstr>FORM III -  DANA HIBAH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Laporan Kegiatan 2021</vt:lpstr>
      <vt:lpstr>Laporan Kegiatan 2021</vt:lpstr>
      <vt:lpstr>Laporan Kegiatan 2021</vt:lpstr>
      <vt:lpstr>Laporan Kegiatan 2021</vt:lpstr>
      <vt:lpstr>Laporan Kegiatan 2021</vt:lpstr>
      <vt:lpstr>PowerPoint Presentation</vt:lpstr>
      <vt:lpstr>Rencana Kerja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BIDANG PENDIDIKAN SEKOLAH DASAR</vt:lpstr>
      <vt:lpstr>PowerPoint Presentation</vt:lpstr>
      <vt:lpstr>PowerPoint Presentation</vt:lpstr>
      <vt:lpstr>PowerPoint Presentation</vt:lpstr>
      <vt:lpstr>PowerPoint Presentation</vt:lpstr>
      <vt:lpstr>BIDANG PENDIDIKAN SEKOLAH MENENGAH PERTAMA</vt:lpstr>
      <vt:lpstr>PowerPoint Presentation</vt:lpstr>
      <vt:lpstr>PowerPoint Presentation</vt:lpstr>
      <vt:lpstr>PowerPoint Presentation</vt:lpstr>
      <vt:lpstr>PowerPoint Presentation</vt:lpstr>
      <vt:lpstr>BIDANG PAUD &amp; KESETARAAN</vt:lpstr>
      <vt:lpstr>PowerPoint Presentation</vt:lpstr>
      <vt:lpstr>PowerPoint Presentation</vt:lpstr>
      <vt:lpstr>BIDANG PENGEMBANGAN PENDIDIKAN</vt:lpstr>
      <vt:lpstr>PowerPoint Presentation</vt:lpstr>
      <vt:lpstr>PowerPoint Presentation</vt:lpstr>
      <vt:lpstr>PowerPoint Presentation</vt:lpstr>
      <vt:lpstr>SEKRETARIAT</vt:lpstr>
      <vt:lpstr>PowerPoint Presentation</vt:lpstr>
      <vt:lpstr>FORM III TH. 2023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DISKUSI KELOMPOK TERBATAS</dc:title>
  <dc:creator>pepdisdik</dc:creator>
  <cp:lastModifiedBy>wibawa.andri</cp:lastModifiedBy>
  <cp:revision>207</cp:revision>
  <cp:lastPrinted>2022-01-31T02:01:42Z</cp:lastPrinted>
  <dcterms:modified xsi:type="dcterms:W3CDTF">2022-01-31T12:11:09Z</dcterms:modified>
</cp:coreProperties>
</file>